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3"/>
  </p:notesMasterIdLst>
  <p:sldIdLst>
    <p:sldId id="256" r:id="rId2"/>
    <p:sldId id="510" r:id="rId3"/>
    <p:sldId id="639" r:id="rId4"/>
    <p:sldId id="640" r:id="rId5"/>
    <p:sldId id="641" r:id="rId6"/>
    <p:sldId id="623" r:id="rId7"/>
    <p:sldId id="643" r:id="rId8"/>
    <p:sldId id="642" r:id="rId9"/>
    <p:sldId id="624" r:id="rId10"/>
    <p:sldId id="625" r:id="rId11"/>
    <p:sldId id="637" r:id="rId12"/>
    <p:sldId id="554" r:id="rId13"/>
    <p:sldId id="586" r:id="rId14"/>
    <p:sldId id="627" r:id="rId15"/>
    <p:sldId id="628" r:id="rId16"/>
    <p:sldId id="629" r:id="rId17"/>
    <p:sldId id="631" r:id="rId18"/>
    <p:sldId id="626" r:id="rId19"/>
    <p:sldId id="632" r:id="rId20"/>
    <p:sldId id="633" r:id="rId21"/>
    <p:sldId id="634" r:id="rId22"/>
    <p:sldId id="622" r:id="rId23"/>
    <p:sldId id="635" r:id="rId24"/>
    <p:sldId id="636" r:id="rId25"/>
    <p:sldId id="511" r:id="rId26"/>
    <p:sldId id="512" r:id="rId27"/>
    <p:sldId id="638" r:id="rId28"/>
    <p:sldId id="517" r:id="rId29"/>
    <p:sldId id="515" r:id="rId30"/>
    <p:sldId id="516" r:id="rId31"/>
    <p:sldId id="520" r:id="rId32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AE6F3"/>
    <a:srgbClr val="F9D5B5"/>
    <a:srgbClr val="DCE7F3"/>
    <a:srgbClr val="00FF00"/>
    <a:srgbClr val="0070C0"/>
    <a:srgbClr val="FFFFFF"/>
    <a:srgbClr val="4977B0"/>
    <a:srgbClr val="B9819E"/>
    <a:srgbClr val="D0D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 autoAdjust="0"/>
    <p:restoredTop sz="90423" autoAdjust="0"/>
  </p:normalViewPr>
  <p:slideViewPr>
    <p:cSldViewPr>
      <p:cViewPr varScale="1">
        <p:scale>
          <a:sx n="133" d="100"/>
          <a:sy n="133" d="100"/>
        </p:scale>
        <p:origin x="1304" y="192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7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3/31/24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remember: every MIPS instruction </a:t>
            </a:r>
            <a:r>
              <a:rPr lang="en-US" b="1" dirty="0"/>
              <a:t>must </a:t>
            </a:r>
            <a:r>
              <a:rPr lang="en-US" b="0" dirty="0"/>
              <a:t>fit into 32 bits!</a:t>
            </a:r>
            <a:endParaRPr lang="en-US" dirty="0"/>
          </a:p>
          <a:p>
            <a:r>
              <a:rPr lang="en-US" dirty="0"/>
              <a:t>- jump targets might be far, far away </a:t>
            </a:r>
            <a:r>
              <a:rPr lang="mr-IN" dirty="0"/>
              <a:t>–</a:t>
            </a:r>
            <a:r>
              <a:rPr lang="en-US" dirty="0"/>
              <a:t> functions</a:t>
            </a:r>
            <a:r>
              <a:rPr lang="en-US" baseline="0" dirty="0"/>
              <a:t> can be anywhere in the assembled program.</a:t>
            </a:r>
          </a:p>
          <a:p>
            <a:r>
              <a:rPr lang="en-US" baseline="0" dirty="0"/>
              <a:t>- branch targets are often very nearby </a:t>
            </a:r>
            <a:r>
              <a:rPr lang="mr-IN" baseline="0" dirty="0"/>
              <a:t>–</a:t>
            </a:r>
            <a:r>
              <a:rPr lang="en-US" baseline="0" dirty="0"/>
              <a:t> only a few dozen instructions away.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00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USUALLY jumps need long addresses and branches only need a small offset.</a:t>
            </a:r>
          </a:p>
          <a:p>
            <a:r>
              <a:rPr lang="en-US" dirty="0"/>
              <a:t>	- but we can get around those limitations in the rare cases when they don't fit.</a:t>
            </a:r>
          </a:p>
          <a:p>
            <a:r>
              <a:rPr lang="en-US" dirty="0"/>
              <a:t>- the details of how the addresses/offsets are stuffed into the MIPS instructions are a little tedious</a:t>
            </a:r>
          </a:p>
          <a:p>
            <a:r>
              <a:rPr lang="en-US" dirty="0"/>
              <a:t>	- read the book if you're curious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34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 term "jump" means "absolute" and "branch" means "relative." </a:t>
            </a:r>
          </a:p>
          <a:p>
            <a:r>
              <a:rPr lang="en-US" dirty="0"/>
              <a:t>- in x86 for example you have relative (near) and absolute (far) jumps, which can be either conditional or unconditional.</a:t>
            </a:r>
          </a:p>
          <a:p>
            <a:r>
              <a:rPr lang="en-US" dirty="0"/>
              <a:t>	- x86 just has a little of everything.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"huh… could we make the PC FSM more complex? like, make it a whole CPU inside the CPU?" yes. wait for microcode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4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addresses are measured in bytes, and each instruction is 4 bytes.</a:t>
            </a:r>
          </a:p>
          <a:p>
            <a:pPr marL="171450" indent="-171450">
              <a:buFontTx/>
              <a:buChar char="-"/>
            </a:pPr>
            <a:r>
              <a:rPr lang="en-US" dirty="0"/>
              <a:t>I keep saying “in MIPS” because we are using MIPS as a case study, not a set of universal truths. GENERALIZE. ABSTRACT.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69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remember the </a:t>
            </a:r>
            <a:r>
              <a:rPr lang="en-US" dirty="0" err="1"/>
              <a:t>MUXes</a:t>
            </a:r>
            <a:r>
              <a:rPr lang="en-US" dirty="0"/>
              <a:t> in the register file and ALU? those were more control signals…</a:t>
            </a:r>
          </a:p>
          <a:p>
            <a:r>
              <a:rPr lang="en-US" dirty="0"/>
              <a:t>- of course, there are two places that target can come from, so we'd need another mux for that…</a:t>
            </a:r>
          </a:p>
          <a:p>
            <a:r>
              <a:rPr lang="en-US" dirty="0"/>
              <a:t>	- j and </a:t>
            </a:r>
            <a:r>
              <a:rPr lang="en-US" dirty="0" err="1"/>
              <a:t>jal</a:t>
            </a:r>
            <a:r>
              <a:rPr lang="en-US" dirty="0"/>
              <a:t> have the target inside the instruction; </a:t>
            </a:r>
            <a:r>
              <a:rPr lang="en-US" dirty="0" err="1"/>
              <a:t>jr</a:t>
            </a:r>
            <a:r>
              <a:rPr lang="en-US" dirty="0"/>
              <a:t> copies from a GPR into PC</a:t>
            </a:r>
          </a:p>
          <a:p>
            <a:r>
              <a:rPr lang="en-US" dirty="0"/>
              <a:t>	- but maybe that is handled outside the PC FSM, in the INTERCONNECT!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72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you add -6 to get to 4; you add 2 to get to 12</a:t>
            </a:r>
          </a:p>
          <a:p>
            <a:r>
              <a:rPr lang="en-US" dirty="0"/>
              <a:t>- (where you want to be)</a:t>
            </a:r>
            <a:r>
              <a:rPr lang="en-US" baseline="0" dirty="0"/>
              <a:t> - (</a:t>
            </a:r>
            <a:r>
              <a:rPr lang="en-US" dirty="0"/>
              <a:t>where</a:t>
            </a:r>
            <a:r>
              <a:rPr lang="en-US" baseline="0" dirty="0"/>
              <a:t> you are)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e.g. if you have two points in 3D, you can get the vector that points from source to destination by doing (destination - source)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this is where the offsets </a:t>
            </a:r>
            <a:r>
              <a:rPr lang="en-US" i="1" baseline="0" dirty="0"/>
              <a:t>come from, </a:t>
            </a:r>
            <a:r>
              <a:rPr lang="en-US" i="0" baseline="0" dirty="0"/>
              <a:t>and why they can be negative – all the CPU has to do is add this offset to the PC to get the next instruction location.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11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btw, if(thing) is like if(thing == true). </a:t>
            </a:r>
          </a:p>
          <a:p>
            <a:r>
              <a:rPr lang="en-US" dirty="0"/>
              <a:t>	- Java is super picky about </a:t>
            </a:r>
            <a:r>
              <a:rPr lang="en-US" dirty="0" err="1"/>
              <a:t>booleans</a:t>
            </a:r>
            <a:r>
              <a:rPr lang="en-US" dirty="0"/>
              <a:t> in conditions…</a:t>
            </a:r>
          </a:p>
          <a:p>
            <a:r>
              <a:rPr lang="en-US" dirty="0"/>
              <a:t>	- but most languages let you write if(thing) where thing is not a </a:t>
            </a:r>
            <a:r>
              <a:rPr lang="en-US" dirty="0" err="1"/>
              <a:t>boolean</a:t>
            </a:r>
            <a:r>
              <a:rPr lang="en-US" dirty="0"/>
              <a:t>. 0 is false, non-0 is true.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37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402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HDL = Hardware Description Language, one way of designing hardware.</a:t>
            </a:r>
          </a:p>
          <a:p>
            <a:pPr marL="171450" indent="-171450">
              <a:buFontTx/>
              <a:buChar char="-"/>
            </a:pPr>
            <a:r>
              <a:rPr lang="en-US" dirty="0"/>
              <a:t>REG[x] is the register file.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ALU performs addition.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&lt;- says, “the output of the thing on the right goes into the input on the left.”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0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110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lots of CHOOSING going on, huh…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095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li is actually a </a:t>
            </a:r>
            <a:r>
              <a:rPr lang="en-US" dirty="0" err="1"/>
              <a:t>pseudoinstruction</a:t>
            </a:r>
            <a:r>
              <a:rPr lang="en-US" dirty="0"/>
              <a:t> in MIPS, cause you can implement it by doing e.g. zero + immediate. (or </a:t>
            </a:r>
            <a:r>
              <a:rPr lang="en-US" dirty="0" err="1"/>
              <a:t>lui+ori</a:t>
            </a:r>
            <a:r>
              <a:rPr lang="en-US" dirty="0"/>
              <a:t> for bigger numbers)</a:t>
            </a:r>
          </a:p>
          <a:p>
            <a:r>
              <a:rPr lang="en-US" dirty="0"/>
              <a:t>- but we can implement it however we want.</a:t>
            </a:r>
          </a:p>
          <a:p>
            <a:r>
              <a:rPr lang="en-US" dirty="0"/>
              <a:t>- </a:t>
            </a:r>
            <a:r>
              <a:rPr lang="en-US" dirty="0" err="1"/>
              <a:t>addi</a:t>
            </a:r>
            <a:r>
              <a:rPr lang="en-US" dirty="0"/>
              <a:t>/</a:t>
            </a:r>
            <a:r>
              <a:rPr lang="en-US" dirty="0" err="1"/>
              <a:t>ori</a:t>
            </a:r>
            <a:r>
              <a:rPr lang="en-US" dirty="0"/>
              <a:t> etc. are the "immediate" versions of add/or etc. </a:t>
            </a:r>
          </a:p>
          <a:p>
            <a:r>
              <a:rPr lang="en-US" dirty="0"/>
              <a:t>	- in these, the second operand comes from the instruction, instead of from a register.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27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ALU instructions would set </a:t>
            </a:r>
            <a:r>
              <a:rPr lang="en-US" dirty="0" err="1"/>
              <a:t>RegDataSrc</a:t>
            </a:r>
            <a:r>
              <a:rPr lang="en-US" dirty="0"/>
              <a:t> to 0.</a:t>
            </a:r>
          </a:p>
          <a:p>
            <a:r>
              <a:rPr lang="en-US" dirty="0"/>
              <a:t>- loads set it to 1.</a:t>
            </a:r>
          </a:p>
          <a:p>
            <a:r>
              <a:rPr lang="en-US" dirty="0"/>
              <a:t>- li sets it to 2.</a:t>
            </a:r>
          </a:p>
          <a:p>
            <a:r>
              <a:rPr lang="en-US" dirty="0"/>
              <a:t>- </a:t>
            </a:r>
            <a:r>
              <a:rPr lang="en-US" dirty="0" err="1"/>
              <a:t>jal</a:t>
            </a:r>
            <a:r>
              <a:rPr lang="en-US" dirty="0"/>
              <a:t> sets it to 3.</a:t>
            </a:r>
          </a:p>
          <a:p>
            <a:r>
              <a:rPr lang="en-US" dirty="0"/>
              <a:t>- alternatively, you could have an "if-else if-" chain of 3 </a:t>
            </a:r>
            <a:r>
              <a:rPr lang="en-US" dirty="0" err="1"/>
              <a:t>muxes</a:t>
            </a:r>
            <a:r>
              <a:rPr lang="en-US" dirty="0"/>
              <a:t>, if that makes it easier to think about. (a multi-input mux is really just a bunch of two-input </a:t>
            </a:r>
            <a:r>
              <a:rPr lang="en-US" dirty="0" err="1"/>
              <a:t>muxes</a:t>
            </a:r>
            <a:r>
              <a:rPr lang="en-US" dirty="0"/>
              <a:t> after all.)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807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but what about these blue signals, the control signals?</a:t>
            </a:r>
          </a:p>
          <a:p>
            <a:pPr marL="171450" indent="-171450">
              <a:buFontTx/>
              <a:buChar char="-"/>
            </a:pPr>
            <a:r>
              <a:rPr lang="en-US" dirty="0"/>
              <a:t>that’s next time…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9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no answers here, sorry! ;D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24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2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taken from page 40 of https://</a:t>
            </a:r>
            <a:r>
              <a:rPr lang="en-US" dirty="0" err="1"/>
              <a:t>web.archive.org</a:t>
            </a:r>
            <a:r>
              <a:rPr lang="en-US" dirty="0"/>
              <a:t>/web/20230327070700/https://</a:t>
            </a:r>
            <a:r>
              <a:rPr lang="en-US" dirty="0" err="1"/>
              <a:t>www.cs.cmu.edu</a:t>
            </a:r>
            <a:r>
              <a:rPr lang="en-US" dirty="0"/>
              <a:t>/</a:t>
            </a:r>
            <a:r>
              <a:rPr lang="en-US" dirty="0" err="1"/>
              <a:t>afs</a:t>
            </a:r>
            <a:r>
              <a:rPr lang="en-US" dirty="0"/>
              <a:t>/</a:t>
            </a:r>
            <a:r>
              <a:rPr lang="en-US" dirty="0" err="1"/>
              <a:t>cs</a:t>
            </a:r>
            <a:r>
              <a:rPr lang="en-US" dirty="0"/>
              <a:t>/academic/class/15740-f97/public/doc/</a:t>
            </a:r>
            <a:r>
              <a:rPr lang="en-US" dirty="0" err="1"/>
              <a:t>mips-isa.pdf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this information is basically an instruction book for how to write an assembler </a:t>
            </a:r>
            <a:r>
              <a:rPr lang="en-US" i="1" dirty="0"/>
              <a:t>and</a:t>
            </a:r>
            <a:r>
              <a:rPr lang="en-US" i="0" dirty="0"/>
              <a:t> how to build a CPU for this ISA.</a:t>
            </a:r>
          </a:p>
          <a:p>
            <a:pPr marL="528066" lvl="1" indent="-171450">
              <a:buFontTx/>
              <a:buChar char="-"/>
            </a:pPr>
            <a:r>
              <a:rPr lang="en-US" i="0" dirty="0"/>
              <a:t>it doesn’t have </a:t>
            </a:r>
            <a:r>
              <a:rPr lang="en-US" i="1" dirty="0"/>
              <a:t>all</a:t>
            </a:r>
            <a:r>
              <a:rPr lang="en-US" i="0" dirty="0"/>
              <a:t> the details, of course, but it’s the important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80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every ISA has its own format(s), and memorizing these formats would be pointless/useless to you in the future.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07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in a real CPU, the </a:t>
            </a:r>
            <a:r>
              <a:rPr lang="en-US" dirty="0" err="1"/>
              <a:t>reg</a:t>
            </a:r>
            <a:r>
              <a:rPr lang="en-US" dirty="0"/>
              <a:t> file and ALU probably aren’t hooked up directly to each other like this, but…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54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Powerpoint</a:t>
            </a:r>
            <a:r>
              <a:rPr lang="en-US" dirty="0"/>
              <a:t> just Did That with the arrow from Control to ALU and it's magical so I'm </a:t>
            </a:r>
            <a:r>
              <a:rPr lang="en-US" dirty="0" err="1"/>
              <a:t>gonna</a:t>
            </a:r>
            <a:r>
              <a:rPr lang="en-US" dirty="0"/>
              <a:t> leave it like that</a:t>
            </a:r>
          </a:p>
          <a:p>
            <a:r>
              <a:rPr lang="en-US" dirty="0"/>
              <a:t>- spoiler alert: the control in a single-cycle machine is just a really big </a:t>
            </a:r>
            <a:r>
              <a:rPr lang="en-US" dirty="0" err="1"/>
              <a:t>boolean</a:t>
            </a:r>
            <a:r>
              <a:rPr lang="en-US" dirty="0"/>
              <a:t> function!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99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jumps include j, </a:t>
            </a:r>
            <a:r>
              <a:rPr lang="en-US" dirty="0" err="1"/>
              <a:t>jal</a:t>
            </a:r>
            <a:r>
              <a:rPr lang="en-US" dirty="0"/>
              <a:t>, </a:t>
            </a:r>
            <a:r>
              <a:rPr lang="en-US" dirty="0" err="1"/>
              <a:t>jr.</a:t>
            </a:r>
            <a:r>
              <a:rPr lang="en-US" dirty="0"/>
              <a:t> they uh, all start with j.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0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59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The PC and Interconnect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</a:t>
            </a:r>
            <a:r>
              <a:rPr lang="mr-IN" dirty="0"/>
              <a:t>…</a:t>
            </a:r>
            <a:r>
              <a:rPr lang="en-US" dirty="0"/>
              <a:t> do the 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to put it </a:t>
            </a:r>
            <a:r>
              <a:rPr lang="en-US" i="1" dirty="0"/>
              <a:t>very</a:t>
            </a:r>
            <a:r>
              <a:rPr lang="en-US" dirty="0"/>
              <a:t> simply…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756811" y="4323828"/>
          <a:ext cx="7008175" cy="817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4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4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43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43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43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03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19542"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26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25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21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20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16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15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Segoe UI" charset="0"/>
                          <a:ea typeface="Segoe UI" charset="0"/>
                          <a:cs typeface="Segoe UI" charset="0"/>
                        </a:rPr>
                        <a:t>11</a:t>
                      </a: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latin typeface="Segoe UI" charset="0"/>
                          <a:ea typeface="Segoe UI" charset="0"/>
                          <a:cs typeface="Segoe UI" charset="0"/>
                        </a:rPr>
                        <a:t>10</a:t>
                      </a: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Segoe UI" charset="0"/>
                          <a:ea typeface="Segoe UI" charset="0"/>
                          <a:cs typeface="Segoe UI" charset="0"/>
                        </a:rPr>
                        <a:t>6</a:t>
                      </a: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latin typeface="Segoe UI" charset="0"/>
                          <a:ea typeface="Segoe UI" charset="0"/>
                          <a:cs typeface="Segoe UI" charset="0"/>
                        </a:rPr>
                        <a:t>5</a:t>
                      </a: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000000</a:t>
                      </a:r>
                    </a:p>
                  </a:txBody>
                  <a:tcPr marL="49054" marR="49054" marT="49054" marB="4905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01001</a:t>
                      </a:r>
                    </a:p>
                  </a:txBody>
                  <a:tcPr marL="49054" marR="49054" marT="49054" marB="4905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01010</a:t>
                      </a:r>
                    </a:p>
                  </a:txBody>
                  <a:tcPr marL="49054" marR="49054" marT="49054" marB="4905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01000</a:t>
                      </a:r>
                    </a:p>
                  </a:txBody>
                  <a:tcPr marL="49054" marR="49054" marT="49054" marB="4905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</a:t>
                      </a:r>
                    </a:p>
                  </a:txBody>
                  <a:tcPr marL="49054" marR="49054" marT="49054" marB="490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100000</a:t>
                      </a:r>
                    </a:p>
                  </a:txBody>
                  <a:tcPr marL="49054" marR="49054" marT="49054" marB="490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780" y="3402064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t0, t1, t2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648929" y="1164231"/>
            <a:ext cx="2895600" cy="1956550"/>
            <a:chOff x="2286000" y="2816508"/>
            <a:chExt cx="2895600" cy="1956550"/>
          </a:xfrm>
        </p:grpSpPr>
        <p:sp>
          <p:nvSpPr>
            <p:cNvPr id="8" name="Trapezoid 7"/>
            <p:cNvSpPr/>
            <p:nvPr/>
          </p:nvSpPr>
          <p:spPr>
            <a:xfrm rot="16200000">
              <a:off x="4610100" y="3163890"/>
              <a:ext cx="914400" cy="228600"/>
            </a:xfrm>
            <a:prstGeom prst="trapezoid">
              <a:avLst>
                <a:gd name="adj" fmla="val 69444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4610100" y="4154490"/>
              <a:ext cx="914400" cy="228600"/>
            </a:xfrm>
            <a:prstGeom prst="trapezoid">
              <a:avLst>
                <a:gd name="adj" fmla="val 69444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5400000">
              <a:off x="1943100" y="3159408"/>
              <a:ext cx="914400" cy="228600"/>
            </a:xfrm>
            <a:prstGeom prst="trapezoid">
              <a:avLst>
                <a:gd name="adj" fmla="val 69444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14600" y="2820460"/>
              <a:ext cx="2438400" cy="190553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Register File</a:t>
              </a:r>
            </a:p>
          </p:txBody>
        </p:sp>
        <p:sp>
          <p:nvSpPr>
            <p:cNvPr id="12" name="Isosceles Triangle 6"/>
            <p:cNvSpPr/>
            <p:nvPr/>
          </p:nvSpPr>
          <p:spPr>
            <a:xfrm rot="5400000">
              <a:off x="2453269" y="4401876"/>
              <a:ext cx="351261" cy="2286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9624" y="4403726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solidFill>
                    <a:schemeClr val="bg2"/>
                  </a:solidFill>
                </a:rPr>
                <a:t>WE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47915" y="4403726"/>
              <a:ext cx="418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>
                  <a:solidFill>
                    <a:schemeClr val="bg2"/>
                  </a:solidFill>
                </a:rPr>
                <a:t>rd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26173" y="4403726"/>
              <a:ext cx="378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>
                  <a:solidFill>
                    <a:schemeClr val="bg2"/>
                  </a:solidFill>
                </a:rPr>
                <a:t>rs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70384" y="4403726"/>
              <a:ext cx="372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>
                  <a:solidFill>
                    <a:schemeClr val="bg2"/>
                  </a:solidFill>
                </a:rPr>
                <a:t>rt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561351" y="927724"/>
            <a:ext cx="1969785" cy="2463176"/>
            <a:chOff x="5170189" y="1123612"/>
            <a:chExt cx="3271079" cy="4090418"/>
          </a:xfrm>
        </p:grpSpPr>
        <p:grpSp>
          <p:nvGrpSpPr>
            <p:cNvPr id="24" name="Group 23"/>
            <p:cNvGrpSpPr/>
            <p:nvPr/>
          </p:nvGrpSpPr>
          <p:grpSpPr>
            <a:xfrm>
              <a:off x="6688667" y="1123612"/>
              <a:ext cx="1752601" cy="4090418"/>
              <a:chOff x="6688667" y="1123612"/>
              <a:chExt cx="1752601" cy="4090418"/>
            </a:xfrm>
          </p:grpSpPr>
          <p:sp>
            <p:nvSpPr>
              <p:cNvPr id="25" name="Flowchart: Manual Operation 5"/>
              <p:cNvSpPr/>
              <p:nvPr/>
            </p:nvSpPr>
            <p:spPr>
              <a:xfrm rot="16200000">
                <a:off x="5519759" y="2292520"/>
                <a:ext cx="4090418" cy="1752601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45 h 10045"/>
                  <a:gd name="connsiteX1" fmla="*/ 4870 w 10000"/>
                  <a:gd name="connsiteY1" fmla="*/ 0 h 10045"/>
                  <a:gd name="connsiteX2" fmla="*/ 10000 w 10000"/>
                  <a:gd name="connsiteY2" fmla="*/ 45 h 10045"/>
                  <a:gd name="connsiteX3" fmla="*/ 8000 w 10000"/>
                  <a:gd name="connsiteY3" fmla="*/ 10045 h 10045"/>
                  <a:gd name="connsiteX4" fmla="*/ 2000 w 10000"/>
                  <a:gd name="connsiteY4" fmla="*/ 10045 h 10045"/>
                  <a:gd name="connsiteX5" fmla="*/ 0 w 10000"/>
                  <a:gd name="connsiteY5" fmla="*/ 45 h 10045"/>
                  <a:gd name="connsiteX0" fmla="*/ 0 w 10000"/>
                  <a:gd name="connsiteY0" fmla="*/ 0 h 10000"/>
                  <a:gd name="connsiteX1" fmla="*/ 4870 w 10000"/>
                  <a:gd name="connsiteY1" fmla="*/ 48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4870 w 10000"/>
                  <a:gd name="connsiteY1" fmla="*/ 48 h 10000"/>
                  <a:gd name="connsiteX2" fmla="*/ 5365 w 10000"/>
                  <a:gd name="connsiteY2" fmla="*/ 1 h 10000"/>
                  <a:gd name="connsiteX3" fmla="*/ 10000 w 10000"/>
                  <a:gd name="connsiteY3" fmla="*/ 0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10000"/>
                  <a:gd name="connsiteY0" fmla="*/ 0 h 10000"/>
                  <a:gd name="connsiteX1" fmla="*/ 4310 w 10000"/>
                  <a:gd name="connsiteY1" fmla="*/ 1 h 10000"/>
                  <a:gd name="connsiteX2" fmla="*/ 4870 w 10000"/>
                  <a:gd name="connsiteY2" fmla="*/ 48 h 10000"/>
                  <a:gd name="connsiteX3" fmla="*/ 5365 w 10000"/>
                  <a:gd name="connsiteY3" fmla="*/ 1 h 10000"/>
                  <a:gd name="connsiteX4" fmla="*/ 10000 w 10000"/>
                  <a:gd name="connsiteY4" fmla="*/ 0 h 10000"/>
                  <a:gd name="connsiteX5" fmla="*/ 8000 w 10000"/>
                  <a:gd name="connsiteY5" fmla="*/ 10000 h 10000"/>
                  <a:gd name="connsiteX6" fmla="*/ 2000 w 10000"/>
                  <a:gd name="connsiteY6" fmla="*/ 10000 h 10000"/>
                  <a:gd name="connsiteX7" fmla="*/ 0 w 10000"/>
                  <a:gd name="connsiteY7" fmla="*/ 0 h 10000"/>
                  <a:gd name="connsiteX0" fmla="*/ 0 w 10000"/>
                  <a:gd name="connsiteY0" fmla="*/ 0 h 10000"/>
                  <a:gd name="connsiteX1" fmla="*/ 4310 w 10000"/>
                  <a:gd name="connsiteY1" fmla="*/ 1 h 10000"/>
                  <a:gd name="connsiteX2" fmla="*/ 4896 w 10000"/>
                  <a:gd name="connsiteY2" fmla="*/ 2594 h 10000"/>
                  <a:gd name="connsiteX3" fmla="*/ 5365 w 10000"/>
                  <a:gd name="connsiteY3" fmla="*/ 1 h 10000"/>
                  <a:gd name="connsiteX4" fmla="*/ 10000 w 10000"/>
                  <a:gd name="connsiteY4" fmla="*/ 0 h 10000"/>
                  <a:gd name="connsiteX5" fmla="*/ 8000 w 10000"/>
                  <a:gd name="connsiteY5" fmla="*/ 10000 h 10000"/>
                  <a:gd name="connsiteX6" fmla="*/ 2000 w 10000"/>
                  <a:gd name="connsiteY6" fmla="*/ 10000 h 10000"/>
                  <a:gd name="connsiteX7" fmla="*/ 0 w 10000"/>
                  <a:gd name="connsiteY7" fmla="*/ 0 h 10000"/>
                  <a:gd name="connsiteX0" fmla="*/ 0 w 10000"/>
                  <a:gd name="connsiteY0" fmla="*/ 0 h 10000"/>
                  <a:gd name="connsiteX1" fmla="*/ 4310 w 10000"/>
                  <a:gd name="connsiteY1" fmla="*/ 1 h 10000"/>
                  <a:gd name="connsiteX2" fmla="*/ 4896 w 10000"/>
                  <a:gd name="connsiteY2" fmla="*/ 2594 h 10000"/>
                  <a:gd name="connsiteX3" fmla="*/ 5365 w 10000"/>
                  <a:gd name="connsiteY3" fmla="*/ 1 h 10000"/>
                  <a:gd name="connsiteX4" fmla="*/ 10000 w 10000"/>
                  <a:gd name="connsiteY4" fmla="*/ 0 h 10000"/>
                  <a:gd name="connsiteX5" fmla="*/ 8000 w 10000"/>
                  <a:gd name="connsiteY5" fmla="*/ 10000 h 10000"/>
                  <a:gd name="connsiteX6" fmla="*/ 5052 w 10000"/>
                  <a:gd name="connsiteY6" fmla="*/ 9970 h 10000"/>
                  <a:gd name="connsiteX7" fmla="*/ 2000 w 10000"/>
                  <a:gd name="connsiteY7" fmla="*/ 10000 h 10000"/>
                  <a:gd name="connsiteX8" fmla="*/ 0 w 10000"/>
                  <a:gd name="connsiteY8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00">
                    <a:moveTo>
                      <a:pt x="0" y="0"/>
                    </a:moveTo>
                    <a:lnTo>
                      <a:pt x="4310" y="1"/>
                    </a:lnTo>
                    <a:lnTo>
                      <a:pt x="4896" y="2594"/>
                    </a:lnTo>
                    <a:lnTo>
                      <a:pt x="5365" y="1"/>
                    </a:lnTo>
                    <a:lnTo>
                      <a:pt x="10000" y="0"/>
                    </a:lnTo>
                    <a:lnTo>
                      <a:pt x="8000" y="10000"/>
                    </a:lnTo>
                    <a:lnTo>
                      <a:pt x="5052" y="9970"/>
                    </a:lnTo>
                    <a:lnTo>
                      <a:pt x="2000" y="10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02E"/>
              </a:solidFill>
              <a:ln w="38100"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   </a:t>
                </a:r>
              </a:p>
              <a:p>
                <a:pPr algn="ctr"/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857285" y="2041088"/>
                <a:ext cx="1452702" cy="868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/>
                  <a:t>ALU</a:t>
                </a:r>
                <a:endParaRPr lang="en-US" sz="3600" b="1" dirty="0"/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>
            <a:xfrm>
              <a:off x="5170189" y="2041088"/>
              <a:ext cx="151847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170189" y="4278504"/>
              <a:ext cx="151847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546388" y="3817879"/>
            <a:ext cx="2657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gets encoded as</a:t>
            </a:r>
            <a:r>
              <a:rPr lang="mr-IN" sz="2200" dirty="0"/>
              <a:t>…</a:t>
            </a:r>
            <a:endParaRPr lang="en-US" sz="2200" b="1" dirty="0"/>
          </a:p>
        </p:txBody>
      </p:sp>
      <p:cxnSp>
        <p:nvCxnSpPr>
          <p:cNvPr id="49" name="Curved Connector 48"/>
          <p:cNvCxnSpPr/>
          <p:nvPr/>
        </p:nvCxnSpPr>
        <p:spPr>
          <a:xfrm rot="16200000" flipV="1">
            <a:off x="4511586" y="3529040"/>
            <a:ext cx="1611673" cy="795156"/>
          </a:xfrm>
          <a:prstGeom prst="curvedConnector3">
            <a:avLst>
              <a:gd name="adj1" fmla="val 38968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endCxn id="19" idx="2"/>
          </p:cNvCxnSpPr>
          <p:nvPr/>
        </p:nvCxnSpPr>
        <p:spPr>
          <a:xfrm rot="5400000" flipH="1" flipV="1">
            <a:off x="3709411" y="3052202"/>
            <a:ext cx="1600200" cy="1737360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endCxn id="22" idx="2"/>
          </p:cNvCxnSpPr>
          <p:nvPr/>
        </p:nvCxnSpPr>
        <p:spPr>
          <a:xfrm rot="5400000" flipH="1" flipV="1">
            <a:off x="4463450" y="3376451"/>
            <a:ext cx="1611673" cy="1100335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934734" y="3546780"/>
            <a:ext cx="10346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/>
              <a:t>"add"</a:t>
            </a:r>
            <a:endParaRPr lang="en-US" sz="2200" b="1" dirty="0"/>
          </a:p>
        </p:txBody>
      </p:sp>
      <p:cxnSp>
        <p:nvCxnSpPr>
          <p:cNvPr id="61" name="Curved Connector 60"/>
          <p:cNvCxnSpPr/>
          <p:nvPr/>
        </p:nvCxnSpPr>
        <p:spPr>
          <a:xfrm flipV="1">
            <a:off x="8017127" y="3193218"/>
            <a:ext cx="1" cy="152776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28352" y="3419874"/>
            <a:ext cx="3380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rgbClr val="00B0F0"/>
                </a:solidFill>
              </a:rPr>
              <a:t>1</a:t>
            </a:r>
            <a:endParaRPr lang="en-US" sz="2200" b="1" dirty="0">
              <a:solidFill>
                <a:srgbClr val="00B0F0"/>
              </a:solidFill>
            </a:endParaRPr>
          </a:p>
        </p:txBody>
      </p:sp>
      <p:cxnSp>
        <p:nvCxnSpPr>
          <p:cNvPr id="65" name="Curved Connector 60"/>
          <p:cNvCxnSpPr/>
          <p:nvPr/>
        </p:nvCxnSpPr>
        <p:spPr>
          <a:xfrm flipV="1">
            <a:off x="4397395" y="3091089"/>
            <a:ext cx="0" cy="37585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9462" y="1340520"/>
            <a:ext cx="2657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fields are used as the control signals to the CPU's components.</a:t>
            </a:r>
            <a:endParaRPr lang="en-US" sz="2200" b="1" dirty="0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351C8188-F54B-3A46-B3EC-2CC362A0AB42}"/>
              </a:ext>
            </a:extLst>
          </p:cNvPr>
          <p:cNvSpPr/>
          <p:nvPr/>
        </p:nvSpPr>
        <p:spPr>
          <a:xfrm>
            <a:off x="3426594" y="721895"/>
            <a:ext cx="5399772" cy="1386038"/>
          </a:xfrm>
          <a:custGeom>
            <a:avLst/>
            <a:gdLst>
              <a:gd name="connsiteX0" fmla="*/ 5101389 w 5399772"/>
              <a:gd name="connsiteY0" fmla="*/ 1386038 h 1386038"/>
              <a:gd name="connsiteX1" fmla="*/ 5399772 w 5399772"/>
              <a:gd name="connsiteY1" fmla="*/ 1386038 h 1386038"/>
              <a:gd name="connsiteX2" fmla="*/ 5399772 w 5399772"/>
              <a:gd name="connsiteY2" fmla="*/ 0 h 1386038"/>
              <a:gd name="connsiteX3" fmla="*/ 0 w 5399772"/>
              <a:gd name="connsiteY3" fmla="*/ 0 h 1386038"/>
              <a:gd name="connsiteX4" fmla="*/ 0 w 5399772"/>
              <a:gd name="connsiteY4" fmla="*/ 298383 h 1386038"/>
              <a:gd name="connsiteX5" fmla="*/ 0 w 5399772"/>
              <a:gd name="connsiteY5" fmla="*/ 866273 h 1386038"/>
              <a:gd name="connsiteX6" fmla="*/ 211755 w 5399772"/>
              <a:gd name="connsiteY6" fmla="*/ 866273 h 138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9772" h="1386038">
                <a:moveTo>
                  <a:pt x="5101389" y="1386038"/>
                </a:moveTo>
                <a:lnTo>
                  <a:pt x="5399772" y="1386038"/>
                </a:lnTo>
                <a:lnTo>
                  <a:pt x="5399772" y="0"/>
                </a:lnTo>
                <a:lnTo>
                  <a:pt x="0" y="0"/>
                </a:lnTo>
                <a:lnTo>
                  <a:pt x="0" y="298383"/>
                </a:lnTo>
                <a:lnTo>
                  <a:pt x="0" y="866273"/>
                </a:lnTo>
                <a:lnTo>
                  <a:pt x="211755" y="866273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339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7" grpId="0"/>
      <p:bldP spid="60" grpId="0"/>
      <p:bldP spid="64" grpId="0"/>
      <p:bldP spid="67" grpId="0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74EEE-CBF5-3F46-B867-F05F18461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77FF-62F0-6B40-950C-2B6CE94E7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825948"/>
          </a:xfrm>
        </p:spPr>
        <p:txBody>
          <a:bodyPr/>
          <a:lstStyle/>
          <a:p>
            <a:r>
              <a:rPr lang="en-US" dirty="0"/>
              <a:t>to put it </a:t>
            </a:r>
            <a:r>
              <a:rPr lang="en-US" i="1" dirty="0"/>
              <a:t>less</a:t>
            </a:r>
            <a:r>
              <a:rPr lang="en-US" dirty="0"/>
              <a:t> simply, the </a:t>
            </a:r>
            <a:r>
              <a:rPr lang="en-US" b="1" dirty="0"/>
              <a:t>control's </a:t>
            </a:r>
            <a:r>
              <a:rPr lang="en-US" dirty="0"/>
              <a:t>job is to </a:t>
            </a:r>
            <a:r>
              <a:rPr lang="en-US" b="1" dirty="0"/>
              <a:t>decode the instruction, </a:t>
            </a:r>
            <a:r>
              <a:rPr lang="en-US" dirty="0"/>
              <a:t>and </a:t>
            </a:r>
            <a:r>
              <a:rPr lang="en-US" b="1" dirty="0"/>
              <a:t>set all the control signals </a:t>
            </a:r>
            <a:r>
              <a:rPr lang="en-US" dirty="0"/>
              <a:t>to make that instruction happen.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16F89-917E-B24C-B8CF-132FD43E6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6B3D1-472A-684F-B67D-E3BCE086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F32CC7-DBD0-664B-9798-F5389B7A7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63803"/>
              </p:ext>
            </p:extLst>
          </p:nvPr>
        </p:nvGraphicFramePr>
        <p:xfrm>
          <a:off x="323850" y="1485900"/>
          <a:ext cx="4643992" cy="54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7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5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05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0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0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05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4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6494">
                <a:tc>
                  <a:txBody>
                    <a:bodyPr/>
                    <a:lstStyle/>
                    <a:p>
                      <a:r>
                        <a:rPr lang="en-US" sz="900" dirty="0"/>
                        <a:t>31</a:t>
                      </a:r>
                      <a:endParaRPr lang="en-US" sz="9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2506" marR="32506" marT="32506" marB="32506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/>
                        <a:t>26</a:t>
                      </a:r>
                      <a:endParaRPr lang="en-US" sz="9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2506" marR="32506" marT="32506" marB="3250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25</a:t>
                      </a:r>
                      <a:endParaRPr lang="en-US" sz="9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2506" marR="32506" marT="32506" marB="32506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/>
                        <a:t>21</a:t>
                      </a:r>
                      <a:endParaRPr lang="en-US" sz="9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2506" marR="32506" marT="32506" marB="3250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20</a:t>
                      </a:r>
                      <a:endParaRPr lang="en-US" sz="9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2506" marR="32506" marT="32506" marB="32506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/>
                        <a:t>16</a:t>
                      </a:r>
                      <a:endParaRPr lang="en-US" sz="9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2506" marR="32506" marT="32506" marB="3250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15</a:t>
                      </a:r>
                      <a:endParaRPr lang="en-US" sz="9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2506" marR="32506" marT="32506" marB="32506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latin typeface="Segoe UI" charset="0"/>
                          <a:ea typeface="Segoe UI" charset="0"/>
                          <a:cs typeface="Segoe UI" charset="0"/>
                        </a:rPr>
                        <a:t>11</a:t>
                      </a:r>
                    </a:p>
                  </a:txBody>
                  <a:tcPr marL="32506" marR="32506" marT="32506" marB="3250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Segoe UI" charset="0"/>
                          <a:ea typeface="Segoe UI" charset="0"/>
                          <a:cs typeface="Segoe UI" charset="0"/>
                        </a:rPr>
                        <a:t>10</a:t>
                      </a:r>
                    </a:p>
                  </a:txBody>
                  <a:tcPr marL="32506" marR="32506" marT="32506" marB="32506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latin typeface="Segoe UI" charset="0"/>
                          <a:ea typeface="Segoe UI" charset="0"/>
                          <a:cs typeface="Segoe UI" charset="0"/>
                        </a:rPr>
                        <a:t>6</a:t>
                      </a:r>
                    </a:p>
                  </a:txBody>
                  <a:tcPr marL="32506" marR="32506" marT="32506" marB="3250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Segoe UI" charset="0"/>
                          <a:ea typeface="Segoe UI" charset="0"/>
                          <a:cs typeface="Segoe UI" charset="0"/>
                        </a:rPr>
                        <a:t>5</a:t>
                      </a:r>
                    </a:p>
                  </a:txBody>
                  <a:tcPr marL="32506" marR="32506" marT="32506" marB="32506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32506" marR="32506" marT="32506" marB="3250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000000</a:t>
                      </a:r>
                    </a:p>
                  </a:txBody>
                  <a:tcPr marL="60593" marR="60593" marT="30297" marB="3029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01001</a:t>
                      </a:r>
                    </a:p>
                  </a:txBody>
                  <a:tcPr marL="60593" marR="60593" marT="30297" marB="3029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01010</a:t>
                      </a:r>
                    </a:p>
                  </a:txBody>
                  <a:tcPr marL="60593" marR="60593" marT="30297" marB="3029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01000</a:t>
                      </a:r>
                    </a:p>
                  </a:txBody>
                  <a:tcPr marL="60593" marR="60593" marT="30297" marB="3029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</a:t>
                      </a:r>
                    </a:p>
                  </a:txBody>
                  <a:tcPr marL="60593" marR="60593" marT="30297" marB="30297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100000</a:t>
                      </a:r>
                    </a:p>
                  </a:txBody>
                  <a:tcPr marL="60593" marR="60593" marT="30297" marB="30297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2F75BAA-1700-5747-9AD9-8DFD22C86847}"/>
              </a:ext>
            </a:extLst>
          </p:cNvPr>
          <p:cNvSpPr/>
          <p:nvPr/>
        </p:nvSpPr>
        <p:spPr>
          <a:xfrm>
            <a:off x="695442" y="3546729"/>
            <a:ext cx="1071904" cy="1558359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Register File</a:t>
            </a:r>
          </a:p>
        </p:txBody>
      </p:sp>
      <p:sp>
        <p:nvSpPr>
          <p:cNvPr id="8" name="Flowchart: Manual Operation 5">
            <a:extLst>
              <a:ext uri="{FF2B5EF4-FFF2-40B4-BE49-F238E27FC236}">
                <a16:creationId xmlns:a16="http://schemas.microsoft.com/office/drawing/2014/main" id="{0DEA8607-AB2E-C84B-AE6E-8EC6008B033D}"/>
              </a:ext>
            </a:extLst>
          </p:cNvPr>
          <p:cNvSpPr/>
          <p:nvPr/>
        </p:nvSpPr>
        <p:spPr>
          <a:xfrm rot="16200000">
            <a:off x="1526457" y="3889285"/>
            <a:ext cx="1854533" cy="87324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45 h 10045"/>
              <a:gd name="connsiteX1" fmla="*/ 4870 w 10000"/>
              <a:gd name="connsiteY1" fmla="*/ 0 h 10045"/>
              <a:gd name="connsiteX2" fmla="*/ 10000 w 10000"/>
              <a:gd name="connsiteY2" fmla="*/ 45 h 10045"/>
              <a:gd name="connsiteX3" fmla="*/ 8000 w 10000"/>
              <a:gd name="connsiteY3" fmla="*/ 10045 h 10045"/>
              <a:gd name="connsiteX4" fmla="*/ 2000 w 10000"/>
              <a:gd name="connsiteY4" fmla="*/ 10045 h 10045"/>
              <a:gd name="connsiteX5" fmla="*/ 0 w 10000"/>
              <a:gd name="connsiteY5" fmla="*/ 45 h 10045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5365 w 10000"/>
              <a:gd name="connsiteY2" fmla="*/ 1 h 10000"/>
              <a:gd name="connsiteX3" fmla="*/ 10000 w 10000"/>
              <a:gd name="connsiteY3" fmla="*/ 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70 w 10000"/>
              <a:gd name="connsiteY2" fmla="*/ 48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96 w 10000"/>
              <a:gd name="connsiteY2" fmla="*/ 2594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4310" y="1"/>
                </a:lnTo>
                <a:lnTo>
                  <a:pt x="4896" y="2594"/>
                </a:lnTo>
                <a:lnTo>
                  <a:pt x="5365" y="1"/>
                </a:lnTo>
                <a:lnTo>
                  <a:pt x="10000" y="0"/>
                </a:lnTo>
                <a:lnTo>
                  <a:pt x="8000" y="10000"/>
                </a:lnTo>
                <a:lnTo>
                  <a:pt x="200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ALU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E42B4A-9317-AB45-A9E6-81E2CBB0857F}"/>
              </a:ext>
            </a:extLst>
          </p:cNvPr>
          <p:cNvSpPr/>
          <p:nvPr/>
        </p:nvSpPr>
        <p:spPr>
          <a:xfrm>
            <a:off x="3121051" y="3668496"/>
            <a:ext cx="1222349" cy="139909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Data Memory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5602B9-C676-DA4E-988C-E373624E56EE}"/>
              </a:ext>
            </a:extLst>
          </p:cNvPr>
          <p:cNvSpPr/>
          <p:nvPr/>
        </p:nvSpPr>
        <p:spPr>
          <a:xfrm rot="5400000">
            <a:off x="2376946" y="1874848"/>
            <a:ext cx="457200" cy="167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Control</a:t>
            </a: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FCD21927-FE7F-BE4F-A96C-C2E9915ACA4C}"/>
              </a:ext>
            </a:extLst>
          </p:cNvPr>
          <p:cNvCxnSpPr>
            <a:cxnSpLocks/>
            <a:stCxn id="11" idx="2"/>
            <a:endCxn id="7" idx="0"/>
          </p:cNvCxnSpPr>
          <p:nvPr/>
        </p:nvCxnSpPr>
        <p:spPr>
          <a:xfrm rot="10800000" flipV="1">
            <a:off x="1231394" y="2713047"/>
            <a:ext cx="535952" cy="833681"/>
          </a:xfrm>
          <a:prstGeom prst="curvedConnector2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35E1546D-9411-0641-94A5-414732B9CAE1}"/>
              </a:ext>
            </a:extLst>
          </p:cNvPr>
          <p:cNvCxnSpPr>
            <a:cxnSpLocks/>
            <a:stCxn id="11" idx="0"/>
            <a:endCxn id="9" idx="0"/>
          </p:cNvCxnSpPr>
          <p:nvPr/>
        </p:nvCxnSpPr>
        <p:spPr>
          <a:xfrm>
            <a:off x="3443746" y="2713048"/>
            <a:ext cx="288480" cy="955448"/>
          </a:xfrm>
          <a:prstGeom prst="curvedConnector2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>
            <a:extLst>
              <a:ext uri="{FF2B5EF4-FFF2-40B4-BE49-F238E27FC236}">
                <a16:creationId xmlns:a16="http://schemas.microsoft.com/office/drawing/2014/main" id="{1099CC11-1F14-814E-95DA-04C696BA313B}"/>
              </a:ext>
            </a:extLst>
          </p:cNvPr>
          <p:cNvCxnSpPr>
            <a:cxnSpLocks/>
            <a:stCxn id="11" idx="3"/>
          </p:cNvCxnSpPr>
          <p:nvPr/>
        </p:nvCxnSpPr>
        <p:spPr>
          <a:xfrm rot="5400000">
            <a:off x="2199283" y="3140465"/>
            <a:ext cx="605080" cy="207446"/>
          </a:xfrm>
          <a:prstGeom prst="curvedConnector5">
            <a:avLst>
              <a:gd name="adj1" fmla="val 37780"/>
              <a:gd name="adj2" fmla="val 220395"/>
              <a:gd name="adj3" fmla="val 6222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wn Arrow 31">
            <a:extLst>
              <a:ext uri="{FF2B5EF4-FFF2-40B4-BE49-F238E27FC236}">
                <a16:creationId xmlns:a16="http://schemas.microsoft.com/office/drawing/2014/main" id="{E12BD52E-E39D-744E-8C64-38C073790472}"/>
              </a:ext>
            </a:extLst>
          </p:cNvPr>
          <p:cNvSpPr/>
          <p:nvPr/>
        </p:nvSpPr>
        <p:spPr>
          <a:xfrm>
            <a:off x="2362200" y="2027455"/>
            <a:ext cx="568446" cy="45699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0177F7-20EE-AD40-9642-EA119AC44586}"/>
              </a:ext>
            </a:extLst>
          </p:cNvPr>
          <p:cNvSpPr txBox="1"/>
          <p:nvPr/>
        </p:nvSpPr>
        <p:spPr>
          <a:xfrm>
            <a:off x="5102942" y="1728409"/>
            <a:ext cx="381245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today, we're assuming that </a:t>
            </a:r>
            <a:r>
              <a:rPr lang="en-US" sz="2200" b="1" dirty="0"/>
              <a:t>the control has already done its job, </a:t>
            </a:r>
            <a:r>
              <a:rPr lang="en-US" sz="2200" dirty="0"/>
              <a:t>so we have a bunch of control signals to work with.</a:t>
            </a:r>
            <a:endParaRPr lang="en-US" sz="22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037B61-528E-6D43-889D-C9E4656D4B85}"/>
              </a:ext>
            </a:extLst>
          </p:cNvPr>
          <p:cNvSpPr txBox="1"/>
          <p:nvPr/>
        </p:nvSpPr>
        <p:spPr>
          <a:xfrm>
            <a:off x="5102942" y="3920672"/>
            <a:ext cx="3542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next time we'll actually look at how it works.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785511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32" grpId="0" animBg="1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Jumps and Branches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962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next instruction?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495299"/>
          </a:xfrm>
        </p:spPr>
        <p:txBody>
          <a:bodyPr>
            <a:normAutofit/>
          </a:bodyPr>
          <a:lstStyle/>
          <a:p>
            <a:r>
              <a:rPr lang="en-US" dirty="0"/>
              <a:t>what order do these instructions run?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045633"/>
            <a:ext cx="34671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s0, 0</a:t>
            </a:r>
          </a:p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_top:</a:t>
            </a:r>
          </a:p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move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a0, s0</a:t>
            </a:r>
          </a:p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2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print_int</a:t>
            </a:r>
            <a:endParaRPr lang="en-US" sz="2200" b="1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s0, s0, 1</a:t>
            </a:r>
          </a:p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blt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s0, 5, _top</a:t>
            </a:r>
          </a:p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v0, 10</a:t>
            </a:r>
          </a:p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syscall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0" y="1028700"/>
            <a:ext cx="2133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2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print_int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v0, 1</a:t>
            </a:r>
          </a:p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syscall</a:t>
            </a:r>
            <a:endParaRPr lang="en-US" sz="22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 defTabSz="822960">
              <a:buSzPct val="100000"/>
            </a:pP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jr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ra</a:t>
            </a:r>
            <a:endParaRPr lang="en-US" sz="2200" b="1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838200" y="1236132"/>
            <a:ext cx="914400" cy="683221"/>
          </a:xfrm>
          <a:prstGeom prst="arc">
            <a:avLst>
              <a:gd name="adj1" fmla="val 5014963"/>
              <a:gd name="adj2" fmla="val 16367762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>
            <a:off x="1066799" y="1981199"/>
            <a:ext cx="491067" cy="275167"/>
          </a:xfrm>
          <a:prstGeom prst="arc">
            <a:avLst>
              <a:gd name="adj1" fmla="val 5014963"/>
              <a:gd name="adj2" fmla="val 16367762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>
            <a:off x="3429000" y="1540933"/>
            <a:ext cx="2819400" cy="1143000"/>
          </a:xfrm>
          <a:prstGeom prst="arc">
            <a:avLst>
              <a:gd name="adj1" fmla="val 10795798"/>
              <a:gd name="adj2" fmla="val 16367762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>
            <a:off x="4610100" y="1617133"/>
            <a:ext cx="457200" cy="262467"/>
          </a:xfrm>
          <a:prstGeom prst="arc">
            <a:avLst>
              <a:gd name="adj1" fmla="val 5014963"/>
              <a:gd name="adj2" fmla="val 16367762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4610100" y="1955799"/>
            <a:ext cx="457200" cy="313267"/>
          </a:xfrm>
          <a:prstGeom prst="arc">
            <a:avLst>
              <a:gd name="adj1" fmla="val 5014963"/>
              <a:gd name="adj2" fmla="val 16367762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2514600" y="2055926"/>
            <a:ext cx="2667000" cy="551808"/>
          </a:xfrm>
          <a:prstGeom prst="arc">
            <a:avLst>
              <a:gd name="adj1" fmla="val 188902"/>
              <a:gd name="adj2" fmla="val 7566905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1100667" y="2637367"/>
            <a:ext cx="440266" cy="270934"/>
          </a:xfrm>
          <a:prstGeom prst="arc">
            <a:avLst>
              <a:gd name="adj1" fmla="val 5014963"/>
              <a:gd name="adj2" fmla="val 16367762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1100667" y="3304759"/>
            <a:ext cx="457200" cy="313267"/>
          </a:xfrm>
          <a:prstGeom prst="arc">
            <a:avLst>
              <a:gd name="adj1" fmla="val 5014963"/>
              <a:gd name="adj2" fmla="val 16367762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1100667" y="2973821"/>
            <a:ext cx="482600" cy="264679"/>
          </a:xfrm>
          <a:prstGeom prst="arc">
            <a:avLst>
              <a:gd name="adj1" fmla="val 5014963"/>
              <a:gd name="adj2" fmla="val 16367762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V="1">
            <a:off x="584201" y="1957453"/>
            <a:ext cx="956733" cy="984346"/>
          </a:xfrm>
          <a:prstGeom prst="arc">
            <a:avLst>
              <a:gd name="adj1" fmla="val 5014963"/>
              <a:gd name="adj2" fmla="val 16367762"/>
            </a:avLst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165580" y="590480"/>
            <a:ext cx="29022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most instructions change the PC to the </a:t>
            </a:r>
            <a:r>
              <a:rPr lang="en-US" sz="2200" b="1" dirty="0"/>
              <a:t>next address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581400" y="1752599"/>
            <a:ext cx="5181599" cy="1446550"/>
            <a:chOff x="3581400" y="1752599"/>
            <a:chExt cx="5181599" cy="1446550"/>
          </a:xfrm>
        </p:grpSpPr>
        <p:sp>
          <p:nvSpPr>
            <p:cNvPr id="22" name="TextBox 21"/>
            <p:cNvSpPr txBox="1"/>
            <p:nvPr/>
          </p:nvSpPr>
          <p:spPr>
            <a:xfrm>
              <a:off x="6470380" y="1752599"/>
              <a:ext cx="229261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control flow instructions </a:t>
              </a:r>
              <a:r>
                <a:rPr lang="en-US" sz="2200" dirty="0"/>
                <a:t>can change the PC to a constant</a:t>
              </a:r>
              <a:r>
                <a:rPr lang="mr-IN" sz="2200" dirty="0"/>
                <a:t>…</a:t>
              </a:r>
              <a:endParaRPr lang="en-US" sz="2200" b="1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3581400" y="2269067"/>
              <a:ext cx="3048000" cy="680797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505200" y="2369193"/>
            <a:ext cx="4191000" cy="1370406"/>
            <a:chOff x="3505200" y="2369193"/>
            <a:chExt cx="4191000" cy="1370406"/>
          </a:xfrm>
        </p:grpSpPr>
        <p:sp>
          <p:nvSpPr>
            <p:cNvPr id="23" name="TextBox 22"/>
            <p:cNvSpPr txBox="1"/>
            <p:nvPr/>
          </p:nvSpPr>
          <p:spPr>
            <a:xfrm>
              <a:off x="3505200" y="3308712"/>
              <a:ext cx="4191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r-IN" sz="2200" dirty="0"/>
                <a:t>…</a:t>
              </a:r>
              <a:r>
                <a:rPr lang="en-US" sz="2200" dirty="0"/>
                <a:t>or the value from a register</a:t>
              </a:r>
              <a:r>
                <a:rPr lang="mr-IN" sz="2200" dirty="0"/>
                <a:t>…</a:t>
              </a:r>
              <a:endParaRPr lang="en-US" sz="22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5257800" y="2369193"/>
              <a:ext cx="304800" cy="958689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752600" y="3003476"/>
            <a:ext cx="3269980" cy="1665977"/>
            <a:chOff x="1752600" y="3003476"/>
            <a:chExt cx="3269980" cy="1665977"/>
          </a:xfrm>
        </p:grpSpPr>
        <p:sp>
          <p:nvSpPr>
            <p:cNvPr id="24" name="TextBox 23"/>
            <p:cNvSpPr txBox="1"/>
            <p:nvPr/>
          </p:nvSpPr>
          <p:spPr>
            <a:xfrm>
              <a:off x="1752600" y="3900012"/>
              <a:ext cx="3269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r-IN" sz="2200" dirty="0"/>
                <a:t>…</a:t>
              </a:r>
              <a:r>
                <a:rPr lang="en-US" sz="2200" dirty="0"/>
                <a:t>or one of </a:t>
              </a:r>
              <a:r>
                <a:rPr lang="en-US" sz="2200" i="1" dirty="0"/>
                <a:t>two</a:t>
              </a:r>
              <a:r>
                <a:rPr lang="en-US" sz="2200" dirty="0"/>
                <a:t> choices, </a:t>
              </a:r>
              <a:r>
                <a:rPr lang="en-US" sz="2200" i="1" dirty="0"/>
                <a:t>conditionally</a:t>
              </a:r>
              <a:endParaRPr lang="en-US" sz="2200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 flipV="1">
              <a:off x="3429000" y="3003476"/>
              <a:ext cx="160867" cy="99632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4797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 you never noticed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the control flow instructions are divided into two groups.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104899"/>
            <a:ext cx="3633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jumps </a:t>
            </a:r>
            <a:r>
              <a:rPr lang="en-US" sz="2200" dirty="0"/>
              <a:t>make execution go to </a:t>
            </a:r>
            <a:r>
              <a:rPr lang="en-US" sz="2200" b="1" dirty="0"/>
              <a:t>one</a:t>
            </a:r>
            <a:r>
              <a:rPr lang="en-US" sz="2200" dirty="0"/>
              <a:t> specific place.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1104899"/>
            <a:ext cx="3633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branches </a:t>
            </a:r>
            <a:r>
              <a:rPr lang="en-US" sz="2200" dirty="0"/>
              <a:t>make execution go to </a:t>
            </a:r>
            <a:r>
              <a:rPr lang="en-US" sz="2200" b="1" dirty="0"/>
              <a:t>one of two</a:t>
            </a:r>
            <a:r>
              <a:rPr lang="en-US" sz="2200" dirty="0"/>
              <a:t> places.</a:t>
            </a:r>
            <a:endParaRPr lang="en-US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1980565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end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1782" y="2015067"/>
            <a:ext cx="3135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bne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s1, t0, top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1694" y="3341435"/>
            <a:ext cx="1852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but.. why?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76791" y="3835929"/>
            <a:ext cx="48530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well, notice </a:t>
            </a:r>
            <a:r>
              <a:rPr lang="en-US" sz="2200"/>
              <a:t>the </a:t>
            </a:r>
            <a:r>
              <a:rPr lang="en-US" sz="2200" b="1"/>
              <a:t>operands </a:t>
            </a:r>
            <a:r>
              <a:rPr lang="en-US" sz="2200"/>
              <a:t>of each.</a:t>
            </a:r>
            <a:endParaRPr lang="en-US" sz="2200" dirty="0"/>
          </a:p>
        </p:txBody>
      </p:sp>
      <p:sp>
        <p:nvSpPr>
          <p:cNvPr id="18" name="Down Arrow 17"/>
          <p:cNvSpPr/>
          <p:nvPr/>
        </p:nvSpPr>
        <p:spPr>
          <a:xfrm rot="16200000">
            <a:off x="2106518" y="1966608"/>
            <a:ext cx="445347" cy="13055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 rot="16200000">
            <a:off x="5662367" y="2334399"/>
            <a:ext cx="1109134" cy="1308667"/>
            <a:chOff x="5474547" y="2514033"/>
            <a:chExt cx="1109134" cy="1308667"/>
          </a:xfrm>
        </p:grpSpPr>
        <p:sp>
          <p:nvSpPr>
            <p:cNvPr id="21" name="Bent Arrow 20"/>
            <p:cNvSpPr/>
            <p:nvPr/>
          </p:nvSpPr>
          <p:spPr>
            <a:xfrm flipH="1" flipV="1">
              <a:off x="5474547" y="2514033"/>
              <a:ext cx="990600" cy="991741"/>
            </a:xfrm>
            <a:prstGeom prst="ben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6138334" y="2517120"/>
              <a:ext cx="445347" cy="1305580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4936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/>
      <p:bldP spid="16" grpId="0"/>
      <p:bldP spid="17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matter of practicality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142999"/>
          </a:xfrm>
        </p:spPr>
        <p:txBody>
          <a:bodyPr/>
          <a:lstStyle/>
          <a:p>
            <a:r>
              <a:rPr lang="en-US" dirty="0"/>
              <a:t>each jump or branch has a </a:t>
            </a:r>
            <a:r>
              <a:rPr lang="en-US" b="1" dirty="0"/>
              <a:t>target:</a:t>
            </a:r>
            <a:r>
              <a:rPr lang="en-US" dirty="0"/>
              <a:t> where it goes to</a:t>
            </a:r>
          </a:p>
          <a:p>
            <a:r>
              <a:rPr lang="en-US" dirty="0"/>
              <a:t>we'd like to be able to encode </a:t>
            </a:r>
            <a:r>
              <a:rPr lang="en-US" i="1" dirty="0"/>
              <a:t>any</a:t>
            </a:r>
            <a:r>
              <a:rPr lang="en-US" dirty="0"/>
              <a:t> target address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but we have a </a:t>
            </a:r>
            <a:r>
              <a:rPr lang="en-US" b="1" dirty="0">
                <a:solidFill>
                  <a:srgbClr val="FF0000"/>
                </a:solidFill>
              </a:rPr>
              <a:t>fixed number of bits</a:t>
            </a:r>
            <a:r>
              <a:rPr lang="en-US" b="1" dirty="0"/>
              <a:t> </a:t>
            </a:r>
            <a:r>
              <a:rPr lang="en-US" dirty="0"/>
              <a:t>to encode our instructions.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5894" y="1741969"/>
            <a:ext cx="337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think about the cases where </a:t>
            </a:r>
            <a:r>
              <a:rPr lang="en-US" sz="2200" b="1" dirty="0"/>
              <a:t>jumps</a:t>
            </a:r>
            <a:r>
              <a:rPr lang="en-US" sz="2200" dirty="0"/>
              <a:t> are used.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1741969"/>
            <a:ext cx="3633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think about the cases where </a:t>
            </a:r>
            <a:r>
              <a:rPr lang="en-US" sz="2200" b="1" dirty="0"/>
              <a:t>branches</a:t>
            </a:r>
            <a:r>
              <a:rPr lang="en-US" sz="2200" dirty="0"/>
              <a:t> are used.</a:t>
            </a:r>
          </a:p>
        </p:txBody>
      </p:sp>
      <p:sp>
        <p:nvSpPr>
          <p:cNvPr id="8" name="TextBox 7"/>
          <p:cNvSpPr txBox="1"/>
          <p:nvPr/>
        </p:nvSpPr>
        <p:spPr>
          <a:xfrm rot="21275109">
            <a:off x="396258" y="2682225"/>
            <a:ext cx="2924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some_function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sp>
        <p:nvSpPr>
          <p:cNvPr id="9" name="TextBox 8"/>
          <p:cNvSpPr txBox="1"/>
          <p:nvPr/>
        </p:nvSpPr>
        <p:spPr>
          <a:xfrm rot="518898">
            <a:off x="1636676" y="3158225"/>
            <a:ext cx="1749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 rot="21443299">
            <a:off x="723648" y="3719501"/>
            <a:ext cx="2882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true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 {}</a:t>
            </a:r>
          </a:p>
        </p:txBody>
      </p:sp>
      <p:sp>
        <p:nvSpPr>
          <p:cNvPr id="11" name="TextBox 10"/>
          <p:cNvSpPr txBox="1"/>
          <p:nvPr/>
        </p:nvSpPr>
        <p:spPr>
          <a:xfrm rot="229595">
            <a:off x="5230670" y="2637387"/>
            <a:ext cx="209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(...) {}</a:t>
            </a:r>
          </a:p>
        </p:txBody>
      </p:sp>
      <p:sp>
        <p:nvSpPr>
          <p:cNvPr id="12" name="TextBox 11"/>
          <p:cNvSpPr txBox="1"/>
          <p:nvPr/>
        </p:nvSpPr>
        <p:spPr>
          <a:xfrm rot="21246418">
            <a:off x="5882870" y="3090420"/>
            <a:ext cx="311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(...) {}</a:t>
            </a:r>
          </a:p>
        </p:txBody>
      </p:sp>
      <p:sp>
        <p:nvSpPr>
          <p:cNvPr id="13" name="TextBox 12"/>
          <p:cNvSpPr txBox="1"/>
          <p:nvPr/>
        </p:nvSpPr>
        <p:spPr>
          <a:xfrm rot="356352">
            <a:off x="5283356" y="3688667"/>
            <a:ext cx="2270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(...) {}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57894" y="4338273"/>
            <a:ext cx="337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how far away</a:t>
            </a:r>
            <a:r>
              <a:rPr lang="en-US" sz="2200" dirty="0"/>
              <a:t> is a </a:t>
            </a:r>
            <a:r>
              <a:rPr lang="en-US" sz="2200" i="1" dirty="0"/>
              <a:t>branch</a:t>
            </a:r>
            <a:r>
              <a:rPr lang="en-US" sz="2200" dirty="0"/>
              <a:t> target likely to be?</a:t>
            </a:r>
            <a:endParaRPr lang="en-US" sz="2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2506" y="4338273"/>
            <a:ext cx="3379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how far away</a:t>
            </a:r>
            <a:r>
              <a:rPr lang="en-US" sz="2200" dirty="0"/>
              <a:t> is a </a:t>
            </a:r>
            <a:r>
              <a:rPr lang="en-US" sz="2200" i="1" dirty="0"/>
              <a:t>jump</a:t>
            </a:r>
            <a:r>
              <a:rPr lang="en-US" sz="2200" dirty="0"/>
              <a:t> target likely to be?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132227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versus Relative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we say that MIPS jumps are </a:t>
            </a:r>
            <a:r>
              <a:rPr lang="en-US" b="1" dirty="0"/>
              <a:t>absolute</a:t>
            </a:r>
            <a:r>
              <a:rPr lang="en-US" dirty="0"/>
              <a:t> and branches are </a:t>
            </a:r>
            <a:r>
              <a:rPr lang="en-US" b="1" dirty="0"/>
              <a:t>relative.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104900"/>
            <a:ext cx="413173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_top: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move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a0, s0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8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print_int</a:t>
            </a:r>
            <a:endParaRPr lang="en-US" sz="2800" b="1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  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s0, s0, 1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blt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s0, 5, _top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35499" y="1153636"/>
            <a:ext cx="325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absolute</a:t>
            </a:r>
            <a:r>
              <a:rPr lang="en-US" sz="2200" dirty="0"/>
              <a:t> means it </a:t>
            </a:r>
            <a:r>
              <a:rPr lang="en-US" sz="2200" b="1" dirty="0"/>
              <a:t>sets the PC to a new value.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4635500" y="3265793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relative </a:t>
            </a:r>
            <a:r>
              <a:rPr lang="en-US" sz="2200" dirty="0"/>
              <a:t>means it </a:t>
            </a:r>
            <a:r>
              <a:rPr lang="en-US" sz="2200" b="1" dirty="0"/>
              <a:t>adds an offset </a:t>
            </a:r>
            <a:r>
              <a:rPr lang="en-US" sz="2200" dirty="0"/>
              <a:t>to the </a:t>
            </a:r>
            <a:r>
              <a:rPr lang="en-US" sz="2200" i="1" dirty="0"/>
              <a:t>current</a:t>
            </a:r>
            <a:r>
              <a:rPr lang="en-US" sz="2200" dirty="0"/>
              <a:t> PC value.</a:t>
            </a:r>
            <a:endParaRPr lang="en-US" sz="2200" b="1" dirty="0"/>
          </a:p>
        </p:txBody>
      </p:sp>
      <p:sp>
        <p:nvSpPr>
          <p:cNvPr id="9" name="Rectangle 8"/>
          <p:cNvSpPr/>
          <p:nvPr/>
        </p:nvSpPr>
        <p:spPr>
          <a:xfrm>
            <a:off x="4635500" y="1974740"/>
            <a:ext cx="32554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PC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0x800400B0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35500" y="2791480"/>
            <a:ext cx="32554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PC += (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-16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962400" y="2087061"/>
            <a:ext cx="706967" cy="29857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114800" y="2924948"/>
            <a:ext cx="554567" cy="29857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4333" y="4057527"/>
            <a:ext cx="7175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jumps need a long address, but branches only need a small offset. so we can fit them into J and I instructions!</a:t>
            </a:r>
          </a:p>
        </p:txBody>
      </p:sp>
    </p:spTree>
    <p:extLst>
      <p:ext uri="{BB962C8B-B14F-4D97-AF65-F5344CB8AC3E}">
        <p14:creationId xmlns:p14="http://schemas.microsoft.com/office/powerpoint/2010/main" val="122712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54059-72D7-E545-A0DF-F76E3C91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Correlation, not causation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3C7F5-B44D-6E44-89AA-6765AFA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branches don't </a:t>
            </a:r>
            <a:r>
              <a:rPr lang="en-US" i="1" dirty="0"/>
              <a:t>have</a:t>
            </a:r>
            <a:r>
              <a:rPr lang="en-US" dirty="0"/>
              <a:t> to be conditional…</a:t>
            </a:r>
          </a:p>
          <a:p>
            <a:pPr lvl="1"/>
            <a:r>
              <a:rPr lang="en-US" dirty="0"/>
              <a:t>and you </a:t>
            </a:r>
            <a:r>
              <a:rPr lang="en-US" i="1" dirty="0"/>
              <a:t>can</a:t>
            </a:r>
            <a:r>
              <a:rPr lang="en-US" dirty="0"/>
              <a:t> have conditional jumps.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D5C2C-918E-2340-A9BA-1D093CBB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547C4-F904-8D41-90D9-7F6970D3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16EB5D0-2C23-684C-867B-46D51C945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947738"/>
              </p:ext>
            </p:extLst>
          </p:nvPr>
        </p:nvGraphicFramePr>
        <p:xfrm>
          <a:off x="1524000" y="1485900"/>
          <a:ext cx="5829300" cy="2351772"/>
        </p:xfrm>
        <a:graphic>
          <a:graphicData uri="http://schemas.openxmlformats.org/drawingml/2006/table">
            <a:tbl>
              <a:tblPr firstRow="1" firstCol="1">
                <a:tableStyleId>{00A15C55-8517-42AA-B614-E9B94910E393}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388283756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228342866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858133681"/>
                    </a:ext>
                  </a:extLst>
                </a:gridCol>
              </a:tblGrid>
              <a:tr h="360947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Unconditional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Conditional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2101647"/>
                  </a:ext>
                </a:extLst>
              </a:tr>
              <a:tr h="962526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/>
                        <a:t>Jumps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j, </a:t>
                      </a:r>
                      <a:r>
                        <a:rPr lang="en-US" sz="2200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jal</a:t>
                      </a:r>
                      <a:r>
                        <a:rPr lang="en-US" sz="22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2200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jr</a:t>
                      </a:r>
                      <a:endParaRPr lang="en-US" sz="22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0863759"/>
                  </a:ext>
                </a:extLst>
              </a:tr>
              <a:tr h="962526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/>
                        <a:t>Branches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beq</a:t>
                      </a:r>
                      <a:r>
                        <a:rPr lang="en-US" sz="22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2200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bne</a:t>
                      </a:r>
                      <a:r>
                        <a:rPr lang="en-US" sz="22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2200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bgt</a:t>
                      </a:r>
                      <a:r>
                        <a:rPr lang="en-US" sz="22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2200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etc</a:t>
                      </a:r>
                      <a:r>
                        <a:rPr lang="en-US" sz="22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380745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8D4A162-6BA0-7E41-8668-18BF0EFD46BD}"/>
              </a:ext>
            </a:extLst>
          </p:cNvPr>
          <p:cNvSpPr txBox="1"/>
          <p:nvPr/>
        </p:nvSpPr>
        <p:spPr>
          <a:xfrm>
            <a:off x="152400" y="3971022"/>
            <a:ext cx="7774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just that </a:t>
            </a:r>
            <a:r>
              <a:rPr lang="en-US" sz="2200" b="1" dirty="0"/>
              <a:t>in MIPS,</a:t>
            </a:r>
            <a:r>
              <a:rPr lang="en-US" sz="2200" dirty="0"/>
              <a:t> those categories happen to be empty.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1867B6-A7CB-5744-9699-66A84F435B4D}"/>
              </a:ext>
            </a:extLst>
          </p:cNvPr>
          <p:cNvSpPr txBox="1"/>
          <p:nvPr/>
        </p:nvSpPr>
        <p:spPr>
          <a:xfrm>
            <a:off x="914400" y="4578833"/>
            <a:ext cx="7774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well there </a:t>
            </a:r>
            <a:r>
              <a:rPr lang="en-US" sz="1400" i="1" dirty="0"/>
              <a:t>is</a:t>
            </a:r>
            <a:r>
              <a:rPr lang="en-US" sz="1400" dirty="0"/>
              <a:t> a </a:t>
            </a:r>
            <a:r>
              <a:rPr lang="en-US" sz="1400" b="1" dirty="0"/>
              <a:t>b</a:t>
            </a:r>
            <a:r>
              <a:rPr lang="en-US" sz="1400" dirty="0"/>
              <a:t> </a:t>
            </a:r>
            <a:r>
              <a:rPr lang="en-US" sz="1400" dirty="0" err="1"/>
              <a:t>pseudoinstruction</a:t>
            </a:r>
            <a:r>
              <a:rPr lang="en-US" sz="1400" dirty="0"/>
              <a:t> which is like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zero, zero, lab</a:t>
            </a:r>
            <a:r>
              <a:rPr lang="en-US" sz="1400" dirty="0"/>
              <a:t> so it's unconditional</a:t>
            </a:r>
          </a:p>
        </p:txBody>
      </p:sp>
    </p:spTree>
    <p:extLst>
      <p:ext uri="{BB962C8B-B14F-4D97-AF65-F5344CB8AC3E}">
        <p14:creationId xmlns:p14="http://schemas.microsoft.com/office/powerpoint/2010/main" val="3371943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PC FSM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8854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EEE75-689E-9A49-9444-59BF374E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Countin</a:t>
            </a:r>
            <a:r>
              <a:rPr lang="en-US" dirty="0"/>
              <a:t>'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188A-F0D9-844E-B32B-DE859A116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the PC is its own little FSM within the CPU.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7322D-F4D8-1548-A42D-EB2FAE83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CB1AF-8235-B940-A3F4-E88C1B4F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E60249-91AB-9848-BA75-87FDCF24328A}"/>
              </a:ext>
            </a:extLst>
          </p:cNvPr>
          <p:cNvGrpSpPr/>
          <p:nvPr/>
        </p:nvGrpSpPr>
        <p:grpSpPr>
          <a:xfrm>
            <a:off x="5246995" y="1927655"/>
            <a:ext cx="1134208" cy="867830"/>
            <a:chOff x="3877529" y="2171700"/>
            <a:chExt cx="1134208" cy="86783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D4D6F25-9392-064B-8E0F-F3EC6FB7F821}"/>
                </a:ext>
              </a:extLst>
            </p:cNvPr>
            <p:cNvSpPr/>
            <p:nvPr/>
          </p:nvSpPr>
          <p:spPr>
            <a:xfrm>
              <a:off x="3877529" y="2171700"/>
              <a:ext cx="1134208" cy="86783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PC</a:t>
              </a:r>
            </a:p>
          </p:txBody>
        </p:sp>
        <p:sp>
          <p:nvSpPr>
            <p:cNvPr id="30" name="Isosceles Triangle 6">
              <a:extLst>
                <a:ext uri="{FF2B5EF4-FFF2-40B4-BE49-F238E27FC236}">
                  <a16:creationId xmlns:a16="http://schemas.microsoft.com/office/drawing/2014/main" id="{76922A75-4BCC-9041-9685-3C89189DF650}"/>
                </a:ext>
              </a:extLst>
            </p:cNvPr>
            <p:cNvSpPr/>
            <p:nvPr/>
          </p:nvSpPr>
          <p:spPr>
            <a:xfrm rot="5400000">
              <a:off x="3816198" y="2749600"/>
              <a:ext cx="351261" cy="2286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75ED96F9-0157-FD44-8AF0-AC52FAC8AE9F}"/>
              </a:ext>
            </a:extLst>
          </p:cNvPr>
          <p:cNvCxnSpPr>
            <a:cxnSpLocks/>
            <a:stCxn id="29" idx="3"/>
            <a:endCxn id="42" idx="1"/>
          </p:cNvCxnSpPr>
          <p:nvPr/>
        </p:nvCxnSpPr>
        <p:spPr>
          <a:xfrm flipH="1">
            <a:off x="2884794" y="2361570"/>
            <a:ext cx="3496409" cy="12700"/>
          </a:xfrm>
          <a:prstGeom prst="bentConnector5">
            <a:avLst>
              <a:gd name="adj1" fmla="val -6538"/>
              <a:gd name="adj2" fmla="val -7983346"/>
              <a:gd name="adj3" fmla="val 106538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E5AD5B24-A45A-D747-B260-E1F8799C1635}"/>
              </a:ext>
            </a:extLst>
          </p:cNvPr>
          <p:cNvSpPr/>
          <p:nvPr/>
        </p:nvSpPr>
        <p:spPr>
          <a:xfrm>
            <a:off x="2884794" y="1927655"/>
            <a:ext cx="1134208" cy="86783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logic!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DE40439-68EC-C84D-B23B-BB3AA029EC96}"/>
              </a:ext>
            </a:extLst>
          </p:cNvPr>
          <p:cNvGrpSpPr/>
          <p:nvPr/>
        </p:nvGrpSpPr>
        <p:grpSpPr>
          <a:xfrm>
            <a:off x="0" y="1720949"/>
            <a:ext cx="2884794" cy="1785104"/>
            <a:chOff x="0" y="1720949"/>
            <a:chExt cx="2884794" cy="178510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5F9E4956-50D9-3A4D-9A56-08D631F8A1D1}"/>
                </a:ext>
              </a:extLst>
            </p:cNvPr>
            <p:cNvCxnSpPr>
              <a:cxnSpLocks/>
            </p:cNvCxnSpPr>
            <p:nvPr/>
          </p:nvCxnSpPr>
          <p:spPr>
            <a:xfrm>
              <a:off x="2198994" y="2600220"/>
              <a:ext cx="685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9200D6C-2066-D74F-95D4-5CCE7BF3BE75}"/>
                </a:ext>
              </a:extLst>
            </p:cNvPr>
            <p:cNvSpPr txBox="1"/>
            <p:nvPr/>
          </p:nvSpPr>
          <p:spPr>
            <a:xfrm>
              <a:off x="0" y="1720949"/>
              <a:ext cx="234700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Segoe UI" charset="0"/>
                  <a:ea typeface="Segoe UI" charset="0"/>
                  <a:cs typeface="Segoe UI" charset="0"/>
                </a:rPr>
                <a:t>inputs: </a:t>
              </a:r>
              <a:r>
                <a:rPr lang="en-US" sz="2200" dirty="0">
                  <a:latin typeface="Segoe UI" charset="0"/>
                  <a:ea typeface="Segoe UI" charset="0"/>
                  <a:cs typeface="Segoe UI" charset="0"/>
                </a:rPr>
                <a:t>regular instruction? jump? branch? jump target? branch offset?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0AE82F7-953D-984F-8CCF-115952676EE8}"/>
              </a:ext>
            </a:extLst>
          </p:cNvPr>
          <p:cNvGrpSpPr/>
          <p:nvPr/>
        </p:nvGrpSpPr>
        <p:grpSpPr>
          <a:xfrm>
            <a:off x="6466195" y="1650995"/>
            <a:ext cx="2795952" cy="1446550"/>
            <a:chOff x="6466195" y="1650995"/>
            <a:chExt cx="2795952" cy="1446550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4C6EA2F-F1E0-1146-8EB7-BE4698541EC4}"/>
                </a:ext>
              </a:extLst>
            </p:cNvPr>
            <p:cNvCxnSpPr>
              <a:cxnSpLocks/>
            </p:cNvCxnSpPr>
            <p:nvPr/>
          </p:nvCxnSpPr>
          <p:spPr>
            <a:xfrm>
              <a:off x="6466195" y="2361570"/>
              <a:ext cx="685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017405C-0157-1E47-A39B-D6C08E82039A}"/>
                </a:ext>
              </a:extLst>
            </p:cNvPr>
            <p:cNvSpPr txBox="1"/>
            <p:nvPr/>
          </p:nvSpPr>
          <p:spPr>
            <a:xfrm>
              <a:off x="6915147" y="1650995"/>
              <a:ext cx="2347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Segoe UI" charset="0"/>
                  <a:ea typeface="Segoe UI" charset="0"/>
                  <a:cs typeface="Segoe UI" charset="0"/>
                </a:rPr>
                <a:t>output: </a:t>
              </a:r>
              <a:r>
                <a:rPr lang="en-US" sz="2200" dirty="0">
                  <a:latin typeface="Segoe UI" charset="0"/>
                  <a:ea typeface="Segoe UI" charset="0"/>
                  <a:cs typeface="Segoe UI" charset="0"/>
                </a:rPr>
                <a:t>the address of the instruction to execute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A7412CC-7855-B546-8CC7-5BCA97EEA2C1}"/>
              </a:ext>
            </a:extLst>
          </p:cNvPr>
          <p:cNvGrpSpPr/>
          <p:nvPr/>
        </p:nvGrpSpPr>
        <p:grpSpPr>
          <a:xfrm>
            <a:off x="3980166" y="1927654"/>
            <a:ext cx="1301814" cy="433916"/>
            <a:chOff x="3980166" y="1927654"/>
            <a:chExt cx="1301814" cy="433916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42F4753-AF11-AE46-B280-D41A5CBF845A}"/>
                </a:ext>
              </a:extLst>
            </p:cNvPr>
            <p:cNvCxnSpPr>
              <a:stCxn id="42" idx="3"/>
              <a:endCxn id="29" idx="1"/>
            </p:cNvCxnSpPr>
            <p:nvPr/>
          </p:nvCxnSpPr>
          <p:spPr>
            <a:xfrm>
              <a:off x="4019002" y="2361570"/>
              <a:ext cx="12279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A7F3CBC-EF7D-D447-932E-C7F1698D6288}"/>
                </a:ext>
              </a:extLst>
            </p:cNvPr>
            <p:cNvSpPr txBox="1"/>
            <p:nvPr/>
          </p:nvSpPr>
          <p:spPr>
            <a:xfrm>
              <a:off x="3980166" y="1927654"/>
              <a:ext cx="130181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Segoe UI" charset="0"/>
                  <a:ea typeface="Segoe UI" charset="0"/>
                  <a:cs typeface="Segoe UI" charset="0"/>
                </a:rPr>
                <a:t>next PC</a:t>
              </a:r>
              <a:endParaRPr lang="en-US" sz="2200" dirty="0">
                <a:latin typeface="Segoe UI" charset="0"/>
                <a:ea typeface="Segoe UI" charset="0"/>
                <a:cs typeface="Segoe UI" charset="0"/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C3C529C8-E7D3-DD4C-9185-DCAA504CB93A}"/>
              </a:ext>
            </a:extLst>
          </p:cNvPr>
          <p:cNvSpPr txBox="1"/>
          <p:nvPr/>
        </p:nvSpPr>
        <p:spPr>
          <a:xfrm>
            <a:off x="3124200" y="3619500"/>
            <a:ext cx="34964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it's not too complicated. 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let's build it.</a:t>
            </a:r>
            <a:endParaRPr lang="en-US" sz="2200" dirty="0">
              <a:latin typeface="Segoe UI" charset="0"/>
              <a:ea typeface="Segoe UI" charset="0"/>
              <a:cs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38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looking at these slides as reference for the project, please keep in mind </a:t>
            </a:r>
            <a:r>
              <a:rPr lang="en-US" b="1" dirty="0"/>
              <a:t>all this stuff we’re talking about in class is using MIPS as </a:t>
            </a:r>
            <a:r>
              <a:rPr lang="en-US" b="1" i="1" dirty="0"/>
              <a:t>an example,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what you do on the labs/project will not be a 100% exact copy of the slides.</a:t>
            </a:r>
          </a:p>
          <a:p>
            <a:pPr lvl="1"/>
            <a:r>
              <a:rPr lang="en-US" dirty="0"/>
              <a:t>you have to generalize and abstract the concepts so you can apply them in other contexts.</a:t>
            </a:r>
          </a:p>
          <a:p>
            <a:r>
              <a:rPr lang="en-US" dirty="0"/>
              <a:t>also proj2 is out and lab8 will be out at the end of this week!</a:t>
            </a:r>
          </a:p>
          <a:p>
            <a:pPr lvl="1"/>
            <a:r>
              <a:rPr lang="en-US" dirty="0"/>
              <a:t>they’re the last assignments </a:t>
            </a:r>
            <a:r>
              <a:rPr lang="en-US" dirty="0" err="1"/>
              <a:t>aaaaaaaaaaaaaa</a:t>
            </a:r>
            <a:endParaRPr lang="en-US" dirty="0"/>
          </a:p>
          <a:p>
            <a:r>
              <a:rPr lang="en-US" dirty="0"/>
              <a:t>finally lab4 is re-due at the end of next week (4/12)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3370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>
            <a:extLst>
              <a:ext uri="{FF2B5EF4-FFF2-40B4-BE49-F238E27FC236}">
                <a16:creationId xmlns:a16="http://schemas.microsoft.com/office/drawing/2014/main" id="{508B210B-6EBF-8546-9F20-86F98E6B5DFD}"/>
              </a:ext>
            </a:extLst>
          </p:cNvPr>
          <p:cNvSpPr/>
          <p:nvPr/>
        </p:nvSpPr>
        <p:spPr>
          <a:xfrm>
            <a:off x="2747265" y="1675602"/>
            <a:ext cx="3204466" cy="867830"/>
          </a:xfrm>
          <a:custGeom>
            <a:avLst/>
            <a:gdLst>
              <a:gd name="connsiteX0" fmla="*/ 4114800 w 4495800"/>
              <a:gd name="connsiteY0" fmla="*/ 1337733 h 1337733"/>
              <a:gd name="connsiteX1" fmla="*/ 4495800 w 4495800"/>
              <a:gd name="connsiteY1" fmla="*/ 1337733 h 1337733"/>
              <a:gd name="connsiteX2" fmla="*/ 4495800 w 4495800"/>
              <a:gd name="connsiteY2" fmla="*/ 0 h 1337733"/>
              <a:gd name="connsiteX3" fmla="*/ 0 w 4495800"/>
              <a:gd name="connsiteY3" fmla="*/ 0 h 1337733"/>
              <a:gd name="connsiteX4" fmla="*/ 0 w 4495800"/>
              <a:gd name="connsiteY4" fmla="*/ 651933 h 1337733"/>
              <a:gd name="connsiteX5" fmla="*/ 524933 w 4495800"/>
              <a:gd name="connsiteY5" fmla="*/ 651933 h 133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5800" h="1337733">
                <a:moveTo>
                  <a:pt x="4114800" y="1337733"/>
                </a:moveTo>
                <a:lnTo>
                  <a:pt x="4495800" y="1337733"/>
                </a:lnTo>
                <a:lnTo>
                  <a:pt x="4495800" y="0"/>
                </a:lnTo>
                <a:lnTo>
                  <a:pt x="0" y="0"/>
                </a:lnTo>
                <a:lnTo>
                  <a:pt x="0" y="651933"/>
                </a:lnTo>
                <a:lnTo>
                  <a:pt x="524933" y="651933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EEE75-689E-9A49-9444-59BF374E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boots are made for walking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188A-F0D9-844E-B32B-DE859A116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moving ahead by 1 instruction after each cycle is easy enough.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7322D-F4D8-1548-A42D-EB2FAE83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CB1AF-8235-B940-A3F4-E88C1B4F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2E9310-0D3B-1444-B5CB-8C4EE395FD6A}"/>
              </a:ext>
            </a:extLst>
          </p:cNvPr>
          <p:cNvGrpSpPr/>
          <p:nvPr/>
        </p:nvGrpSpPr>
        <p:grpSpPr>
          <a:xfrm>
            <a:off x="2084123" y="2262227"/>
            <a:ext cx="1010192" cy="461665"/>
            <a:chOff x="4411636" y="3439255"/>
            <a:chExt cx="1010192" cy="461665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9280197-2BD9-4348-B940-1A775AADE193}"/>
                </a:ext>
              </a:extLst>
            </p:cNvPr>
            <p:cNvCxnSpPr/>
            <p:nvPr/>
          </p:nvCxnSpPr>
          <p:spPr>
            <a:xfrm>
              <a:off x="4973484" y="3670088"/>
              <a:ext cx="4483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1FCB47-4292-754D-976B-3CCA6CF49C24}"/>
                </a:ext>
              </a:extLst>
            </p:cNvPr>
            <p:cNvSpPr txBox="1"/>
            <p:nvPr/>
          </p:nvSpPr>
          <p:spPr>
            <a:xfrm>
              <a:off x="4411636" y="3439255"/>
              <a:ext cx="5618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/>
                <a:t>4</a:t>
              </a:r>
              <a:endParaRPr lang="en-US" sz="2400" b="1" baseline="-2500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9E2E37C-ADB2-5F4C-B02A-0987C77A24AA}"/>
              </a:ext>
            </a:extLst>
          </p:cNvPr>
          <p:cNvSpPr/>
          <p:nvPr/>
        </p:nvSpPr>
        <p:spPr>
          <a:xfrm>
            <a:off x="3094315" y="1908117"/>
            <a:ext cx="896689" cy="896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+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84FA98-0440-474B-9196-21902CA071F1}"/>
              </a:ext>
            </a:extLst>
          </p:cNvPr>
          <p:cNvSpPr txBox="1"/>
          <p:nvPr/>
        </p:nvSpPr>
        <p:spPr>
          <a:xfrm>
            <a:off x="2048949" y="1061258"/>
            <a:ext cx="45908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in MIPS, </a:t>
            </a:r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the PC is a 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32-bit</a:t>
            </a:r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 register.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0367F9-B563-4847-8E02-870F6B1EB3AF}"/>
              </a:ext>
            </a:extLst>
          </p:cNvPr>
          <p:cNvSpPr txBox="1"/>
          <p:nvPr/>
        </p:nvSpPr>
        <p:spPr>
          <a:xfrm>
            <a:off x="571501" y="2943216"/>
            <a:ext cx="4005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to make it 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move forward</a:t>
            </a:r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 by 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one instruction,</a:t>
            </a:r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 we…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F7F068-86E3-2C48-803D-43AA96B5AD16}"/>
              </a:ext>
            </a:extLst>
          </p:cNvPr>
          <p:cNvSpPr txBox="1"/>
          <p:nvPr/>
        </p:nvSpPr>
        <p:spPr>
          <a:xfrm>
            <a:off x="180474" y="3730413"/>
            <a:ext cx="902864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I am adding 4 here because 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in MIPS, each instruction is 4 bytes. </a:t>
            </a:r>
          </a:p>
          <a:p>
            <a:pPr algn="ctr"/>
            <a:r>
              <a:rPr lang="en-US" sz="2200" b="1" i="1" dirty="0">
                <a:solidFill>
                  <a:srgbClr val="FF0000"/>
                </a:solidFill>
                <a:latin typeface="Segoe UI" charset="0"/>
                <a:ea typeface="Segoe UI" charset="0"/>
                <a:cs typeface="Segoe UI" charset="0"/>
              </a:rPr>
              <a:t>this is not always the case in every architecture. 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Segoe UI" charset="0"/>
                <a:ea typeface="Segoe UI" charset="0"/>
                <a:cs typeface="Segoe UI" charset="0"/>
              </a:rPr>
              <a:t>that means you, future student who is looking at this slide while working on the project.</a:t>
            </a:r>
            <a:endParaRPr lang="en-US" sz="2200" dirty="0">
              <a:solidFill>
                <a:srgbClr val="FF0000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2D56ADE-85FD-F84B-A191-E49FC3E9DC8F}"/>
              </a:ext>
            </a:extLst>
          </p:cNvPr>
          <p:cNvCxnSpPr>
            <a:cxnSpLocks/>
          </p:cNvCxnSpPr>
          <p:nvPr/>
        </p:nvCxnSpPr>
        <p:spPr>
          <a:xfrm>
            <a:off x="3991004" y="2350532"/>
            <a:ext cx="6231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3850B6-91BB-2846-B441-D994A8B94177}"/>
              </a:ext>
            </a:extLst>
          </p:cNvPr>
          <p:cNvGrpSpPr/>
          <p:nvPr/>
        </p:nvGrpSpPr>
        <p:grpSpPr>
          <a:xfrm>
            <a:off x="4614164" y="2113932"/>
            <a:ext cx="1134210" cy="867830"/>
            <a:chOff x="4614164" y="2113932"/>
            <a:chExt cx="1134210" cy="86783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A681CAE-4A1F-064A-B712-03DA1A8B1AED}"/>
                </a:ext>
              </a:extLst>
            </p:cNvPr>
            <p:cNvGrpSpPr/>
            <p:nvPr/>
          </p:nvGrpSpPr>
          <p:grpSpPr>
            <a:xfrm>
              <a:off x="4614166" y="2113932"/>
              <a:ext cx="1134208" cy="867830"/>
              <a:chOff x="3877529" y="2171700"/>
              <a:chExt cx="1134208" cy="867830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A6F252C8-DC62-5345-B1D6-5DE681BFBE0D}"/>
                  </a:ext>
                </a:extLst>
              </p:cNvPr>
              <p:cNvSpPr/>
              <p:nvPr/>
            </p:nvSpPr>
            <p:spPr>
              <a:xfrm rot="5400000">
                <a:off x="3816198" y="2749600"/>
                <a:ext cx="351261" cy="228600"/>
              </a:xfrm>
              <a:prstGeom prst="triangl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63DB3A-2CE6-8D4A-A2A1-1EA12DA6BC20}"/>
                  </a:ext>
                </a:extLst>
              </p:cNvPr>
              <p:cNvSpPr/>
              <p:nvPr/>
            </p:nvSpPr>
            <p:spPr>
              <a:xfrm>
                <a:off x="3877529" y="2171700"/>
                <a:ext cx="1134208" cy="8678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PC</a:t>
                </a:r>
              </a:p>
            </p:txBody>
          </p:sp>
        </p:grpSp>
        <p:sp>
          <p:nvSpPr>
            <p:cNvPr id="21" name="Isosceles Triangle 6">
              <a:extLst>
                <a:ext uri="{FF2B5EF4-FFF2-40B4-BE49-F238E27FC236}">
                  <a16:creationId xmlns:a16="http://schemas.microsoft.com/office/drawing/2014/main" id="{0D9660FC-C2CA-3343-83A6-B101176BDDEF}"/>
                </a:ext>
              </a:extLst>
            </p:cNvPr>
            <p:cNvSpPr/>
            <p:nvPr/>
          </p:nvSpPr>
          <p:spPr>
            <a:xfrm rot="5400000">
              <a:off x="4552833" y="2691832"/>
              <a:ext cx="351261" cy="2286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787F2DE-ED0A-924E-AC89-663827036E73}"/>
              </a:ext>
            </a:extLst>
          </p:cNvPr>
          <p:cNvSpPr txBox="1"/>
          <p:nvPr/>
        </p:nvSpPr>
        <p:spPr>
          <a:xfrm>
            <a:off x="4283333" y="4781584"/>
            <a:ext cx="47701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okay. now we can run steps in order. but what about 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jumps?</a:t>
            </a:r>
          </a:p>
        </p:txBody>
      </p:sp>
    </p:spTree>
    <p:extLst>
      <p:ext uri="{BB962C8B-B14F-4D97-AF65-F5344CB8AC3E}">
        <p14:creationId xmlns:p14="http://schemas.microsoft.com/office/powerpoint/2010/main" val="29063568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22" grpId="0"/>
      <p:bldP spid="23" grpId="0"/>
      <p:bldP spid="26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3008822A-41DE-EE4E-8E6F-6A1633B6BD74}"/>
              </a:ext>
            </a:extLst>
          </p:cNvPr>
          <p:cNvGrpSpPr/>
          <p:nvPr/>
        </p:nvGrpSpPr>
        <p:grpSpPr>
          <a:xfrm>
            <a:off x="3686002" y="3493406"/>
            <a:ext cx="864092" cy="712800"/>
            <a:chOff x="2156236" y="3378876"/>
            <a:chExt cx="864092" cy="7128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E059549-ECFC-4247-9745-058545136E2D}"/>
                </a:ext>
              </a:extLst>
            </p:cNvPr>
            <p:cNvCxnSpPr/>
            <p:nvPr/>
          </p:nvCxnSpPr>
          <p:spPr>
            <a:xfrm>
              <a:off x="3020328" y="3378876"/>
              <a:ext cx="0" cy="7128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F79B498-B80E-314F-A162-16AC24F24A12}"/>
                </a:ext>
              </a:extLst>
            </p:cNvPr>
            <p:cNvSpPr txBox="1"/>
            <p:nvPr/>
          </p:nvSpPr>
          <p:spPr>
            <a:xfrm>
              <a:off x="2156236" y="3555545"/>
              <a:ext cx="8386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i="1" dirty="0">
                  <a:solidFill>
                    <a:srgbClr val="00B0F0"/>
                  </a:solidFill>
                  <a:latin typeface="Segoe UI" charset="0"/>
                  <a:ea typeface="Segoe UI" charset="0"/>
                  <a:cs typeface="Segoe UI" charset="0"/>
                </a:rPr>
                <a:t>Jump</a:t>
              </a:r>
            </a:p>
          </p:txBody>
        </p:sp>
      </p:grpSp>
      <p:sp>
        <p:nvSpPr>
          <p:cNvPr id="18" name="Freeform 17">
            <a:extLst>
              <a:ext uri="{FF2B5EF4-FFF2-40B4-BE49-F238E27FC236}">
                <a16:creationId xmlns:a16="http://schemas.microsoft.com/office/drawing/2014/main" id="{508B210B-6EBF-8546-9F20-86F98E6B5DFD}"/>
              </a:ext>
            </a:extLst>
          </p:cNvPr>
          <p:cNvSpPr/>
          <p:nvPr/>
        </p:nvSpPr>
        <p:spPr>
          <a:xfrm>
            <a:off x="2062558" y="1714500"/>
            <a:ext cx="4713481" cy="1039506"/>
          </a:xfrm>
          <a:custGeom>
            <a:avLst/>
            <a:gdLst>
              <a:gd name="connsiteX0" fmla="*/ 4114800 w 4495800"/>
              <a:gd name="connsiteY0" fmla="*/ 1337733 h 1337733"/>
              <a:gd name="connsiteX1" fmla="*/ 4495800 w 4495800"/>
              <a:gd name="connsiteY1" fmla="*/ 1337733 h 1337733"/>
              <a:gd name="connsiteX2" fmla="*/ 4495800 w 4495800"/>
              <a:gd name="connsiteY2" fmla="*/ 0 h 1337733"/>
              <a:gd name="connsiteX3" fmla="*/ 0 w 4495800"/>
              <a:gd name="connsiteY3" fmla="*/ 0 h 1337733"/>
              <a:gd name="connsiteX4" fmla="*/ 0 w 4495800"/>
              <a:gd name="connsiteY4" fmla="*/ 651933 h 1337733"/>
              <a:gd name="connsiteX5" fmla="*/ 524933 w 4495800"/>
              <a:gd name="connsiteY5" fmla="*/ 651933 h 133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5800" h="1337733">
                <a:moveTo>
                  <a:pt x="4114800" y="1337733"/>
                </a:moveTo>
                <a:lnTo>
                  <a:pt x="4495800" y="1337733"/>
                </a:lnTo>
                <a:lnTo>
                  <a:pt x="4495800" y="0"/>
                </a:lnTo>
                <a:lnTo>
                  <a:pt x="0" y="0"/>
                </a:lnTo>
                <a:lnTo>
                  <a:pt x="0" y="651933"/>
                </a:lnTo>
                <a:lnTo>
                  <a:pt x="524933" y="651933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EEE75-689E-9A49-9444-59BF374E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that's just what they'll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188A-F0D9-844E-B32B-DE859A116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05344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jumps</a:t>
            </a:r>
            <a:r>
              <a:rPr lang="en-US" dirty="0"/>
              <a:t> (j, </a:t>
            </a:r>
            <a:r>
              <a:rPr lang="en-US" dirty="0" err="1"/>
              <a:t>jal</a:t>
            </a:r>
            <a:r>
              <a:rPr lang="en-US" dirty="0"/>
              <a:t>, </a:t>
            </a:r>
            <a:r>
              <a:rPr lang="en-US" dirty="0" err="1"/>
              <a:t>jr</a:t>
            </a:r>
            <a:r>
              <a:rPr lang="en-US" dirty="0"/>
              <a:t>) </a:t>
            </a:r>
            <a:r>
              <a:rPr lang="en-US" b="1" dirty="0"/>
              <a:t>put a value </a:t>
            </a:r>
            <a:r>
              <a:rPr lang="en-US" dirty="0"/>
              <a:t>(the </a:t>
            </a:r>
            <a:r>
              <a:rPr lang="en-US" b="1" dirty="0"/>
              <a:t>jump target</a:t>
            </a:r>
            <a:r>
              <a:rPr lang="en-US" dirty="0"/>
              <a:t>)</a:t>
            </a:r>
            <a:r>
              <a:rPr lang="en-US" b="1" dirty="0"/>
              <a:t> </a:t>
            </a:r>
            <a:r>
              <a:rPr lang="en-US" dirty="0"/>
              <a:t>into the PC</a:t>
            </a:r>
          </a:p>
          <a:p>
            <a:r>
              <a:rPr lang="en-US" dirty="0"/>
              <a:t>well now we have </a:t>
            </a:r>
            <a:r>
              <a:rPr lang="en-US" i="1" dirty="0"/>
              <a:t>two</a:t>
            </a:r>
            <a:r>
              <a:rPr lang="en-US" dirty="0"/>
              <a:t> choices of where to go after each instruction. </a:t>
            </a:r>
          </a:p>
          <a:p>
            <a:r>
              <a:rPr lang="en-US" dirty="0"/>
              <a:t>how do we </a:t>
            </a:r>
            <a:r>
              <a:rPr lang="en-US" b="1" dirty="0"/>
              <a:t>choose?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7322D-F4D8-1548-A42D-EB2FAE83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CB1AF-8235-B940-A3F4-E88C1B4F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2E9310-0D3B-1444-B5CB-8C4EE395FD6A}"/>
              </a:ext>
            </a:extLst>
          </p:cNvPr>
          <p:cNvGrpSpPr/>
          <p:nvPr/>
        </p:nvGrpSpPr>
        <p:grpSpPr>
          <a:xfrm>
            <a:off x="1607939" y="2366676"/>
            <a:ext cx="1010192" cy="461665"/>
            <a:chOff x="4411636" y="3439255"/>
            <a:chExt cx="1010192" cy="461665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9280197-2BD9-4348-B940-1A775AADE193}"/>
                </a:ext>
              </a:extLst>
            </p:cNvPr>
            <p:cNvCxnSpPr/>
            <p:nvPr/>
          </p:nvCxnSpPr>
          <p:spPr>
            <a:xfrm>
              <a:off x="4973484" y="3670088"/>
              <a:ext cx="4483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1FCB47-4292-754D-976B-3CCA6CF49C24}"/>
                </a:ext>
              </a:extLst>
            </p:cNvPr>
            <p:cNvSpPr txBox="1"/>
            <p:nvPr/>
          </p:nvSpPr>
          <p:spPr>
            <a:xfrm>
              <a:off x="4411636" y="3439255"/>
              <a:ext cx="5618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/>
                <a:t>4</a:t>
              </a:r>
              <a:endParaRPr lang="en-US" sz="2400" b="1" baseline="-2500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9E2E37C-ADB2-5F4C-B02A-0987C77A24AA}"/>
              </a:ext>
            </a:extLst>
          </p:cNvPr>
          <p:cNvSpPr/>
          <p:nvPr/>
        </p:nvSpPr>
        <p:spPr>
          <a:xfrm>
            <a:off x="2618131" y="2012566"/>
            <a:ext cx="896689" cy="896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+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2D56ADE-85FD-F84B-A191-E49FC3E9DC8F}"/>
              </a:ext>
            </a:extLst>
          </p:cNvPr>
          <p:cNvCxnSpPr>
            <a:cxnSpLocks/>
          </p:cNvCxnSpPr>
          <p:nvPr/>
        </p:nvCxnSpPr>
        <p:spPr>
          <a:xfrm>
            <a:off x="3514820" y="2454981"/>
            <a:ext cx="6231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3850B6-91BB-2846-B441-D994A8B94177}"/>
              </a:ext>
            </a:extLst>
          </p:cNvPr>
          <p:cNvGrpSpPr/>
          <p:nvPr/>
        </p:nvGrpSpPr>
        <p:grpSpPr>
          <a:xfrm>
            <a:off x="5438472" y="2324506"/>
            <a:ext cx="1134210" cy="867830"/>
            <a:chOff x="4614164" y="2113932"/>
            <a:chExt cx="1134210" cy="86783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A681CAE-4A1F-064A-B712-03DA1A8B1AED}"/>
                </a:ext>
              </a:extLst>
            </p:cNvPr>
            <p:cNvGrpSpPr/>
            <p:nvPr/>
          </p:nvGrpSpPr>
          <p:grpSpPr>
            <a:xfrm>
              <a:off x="4614166" y="2113932"/>
              <a:ext cx="1134208" cy="867830"/>
              <a:chOff x="3877529" y="2171700"/>
              <a:chExt cx="1134208" cy="867830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A6F252C8-DC62-5345-B1D6-5DE681BFBE0D}"/>
                  </a:ext>
                </a:extLst>
              </p:cNvPr>
              <p:cNvSpPr/>
              <p:nvPr/>
            </p:nvSpPr>
            <p:spPr>
              <a:xfrm rot="5400000">
                <a:off x="3816198" y="2749600"/>
                <a:ext cx="351261" cy="228600"/>
              </a:xfrm>
              <a:prstGeom prst="triangl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63DB3A-2CE6-8D4A-A2A1-1EA12DA6BC20}"/>
                  </a:ext>
                </a:extLst>
              </p:cNvPr>
              <p:cNvSpPr/>
              <p:nvPr/>
            </p:nvSpPr>
            <p:spPr>
              <a:xfrm>
                <a:off x="3877529" y="2171700"/>
                <a:ext cx="1134208" cy="8678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PC</a:t>
                </a:r>
              </a:p>
            </p:txBody>
          </p:sp>
        </p:grpSp>
        <p:sp>
          <p:nvSpPr>
            <p:cNvPr id="21" name="Isosceles Triangle 6">
              <a:extLst>
                <a:ext uri="{FF2B5EF4-FFF2-40B4-BE49-F238E27FC236}">
                  <a16:creationId xmlns:a16="http://schemas.microsoft.com/office/drawing/2014/main" id="{0D9660FC-C2CA-3343-83A6-B101176BDDEF}"/>
                </a:ext>
              </a:extLst>
            </p:cNvPr>
            <p:cNvSpPr/>
            <p:nvPr/>
          </p:nvSpPr>
          <p:spPr>
            <a:xfrm rot="5400000">
              <a:off x="4552833" y="2691832"/>
              <a:ext cx="351261" cy="2286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570C7E3-7B16-3F4A-9B5B-E5E947EF6313}"/>
              </a:ext>
            </a:extLst>
          </p:cNvPr>
          <p:cNvGrpSpPr/>
          <p:nvPr/>
        </p:nvGrpSpPr>
        <p:grpSpPr>
          <a:xfrm>
            <a:off x="1923593" y="2972030"/>
            <a:ext cx="2192915" cy="430887"/>
            <a:chOff x="2473964" y="2964550"/>
            <a:chExt cx="2192915" cy="430887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3B947F0-17AB-9640-B4E0-35564116D505}"/>
                </a:ext>
              </a:extLst>
            </p:cNvPr>
            <p:cNvCxnSpPr/>
            <p:nvPr/>
          </p:nvCxnSpPr>
          <p:spPr>
            <a:xfrm>
              <a:off x="4209679" y="3234883"/>
              <a:ext cx="45720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CEFE91F-CCC8-4341-8F56-19DB3EBCAD68}"/>
                </a:ext>
              </a:extLst>
            </p:cNvPr>
            <p:cNvSpPr txBox="1"/>
            <p:nvPr/>
          </p:nvSpPr>
          <p:spPr>
            <a:xfrm>
              <a:off x="2473964" y="2964550"/>
              <a:ext cx="175477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200" b="1" dirty="0">
                  <a:latin typeface="Segoe UI" charset="0"/>
                  <a:ea typeface="Segoe UI" charset="0"/>
                  <a:cs typeface="Segoe UI" charset="0"/>
                </a:rPr>
                <a:t>jump target</a:t>
              </a:r>
            </a:p>
          </p:txBody>
        </p:sp>
      </p:grpSp>
      <p:sp>
        <p:nvSpPr>
          <p:cNvPr id="28" name="Trapezoid 27">
            <a:extLst>
              <a:ext uri="{FF2B5EF4-FFF2-40B4-BE49-F238E27FC236}">
                <a16:creationId xmlns:a16="http://schemas.microsoft.com/office/drawing/2014/main" id="{E5208D50-FB16-0743-848F-348878824278}"/>
              </a:ext>
            </a:extLst>
          </p:cNvPr>
          <p:cNvSpPr/>
          <p:nvPr/>
        </p:nvSpPr>
        <p:spPr>
          <a:xfrm rot="5400000">
            <a:off x="3673826" y="2513490"/>
            <a:ext cx="1584166" cy="655857"/>
          </a:xfrm>
          <a:prstGeom prst="trapezoid">
            <a:avLst>
              <a:gd name="adj" fmla="val 35205"/>
            </a:avLst>
          </a:prstGeom>
          <a:solidFill>
            <a:srgbClr val="DAE6F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609637C-5BE8-EF4A-BC2B-1B705BCE2BF9}"/>
              </a:ext>
            </a:extLst>
          </p:cNvPr>
          <p:cNvSpPr txBox="1"/>
          <p:nvPr/>
        </p:nvSpPr>
        <p:spPr>
          <a:xfrm>
            <a:off x="5190072" y="3344438"/>
            <a:ext cx="34205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00B0F0"/>
                </a:solidFill>
                <a:latin typeface="Segoe UI" charset="0"/>
                <a:ea typeface="Segoe UI" charset="0"/>
                <a:cs typeface="Segoe UI" charset="0"/>
              </a:rPr>
              <a:t>Jump </a:t>
            </a:r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is a 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control signal.</a:t>
            </a:r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 many control signals are just MUX selectors.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4A5F63E-5742-1247-8CEA-229EABB9855E}"/>
              </a:ext>
            </a:extLst>
          </p:cNvPr>
          <p:cNvCxnSpPr>
            <a:cxnSpLocks/>
          </p:cNvCxnSpPr>
          <p:nvPr/>
        </p:nvCxnSpPr>
        <p:spPr>
          <a:xfrm>
            <a:off x="4815310" y="2754006"/>
            <a:ext cx="6231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2A5365F-D273-D047-A129-D37D8F900796}"/>
              </a:ext>
            </a:extLst>
          </p:cNvPr>
          <p:cNvSpPr txBox="1"/>
          <p:nvPr/>
        </p:nvSpPr>
        <p:spPr>
          <a:xfrm>
            <a:off x="1923593" y="4529969"/>
            <a:ext cx="47478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non-jump instructions set 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Jump = 0. </a:t>
            </a:r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jumps set 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Jump = 1.</a:t>
            </a:r>
          </a:p>
        </p:txBody>
      </p:sp>
    </p:spTree>
    <p:extLst>
      <p:ext uri="{BB962C8B-B14F-4D97-AF65-F5344CB8AC3E}">
        <p14:creationId xmlns:p14="http://schemas.microsoft.com/office/powerpoint/2010/main" val="267744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28" grpId="0" animBg="1"/>
      <p:bldP spid="30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think about a number line.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374164" y="1914965"/>
            <a:ext cx="8548071" cy="857310"/>
            <a:chOff x="409662" y="2134130"/>
            <a:chExt cx="8548071" cy="85731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575733" y="2362730"/>
              <a:ext cx="8382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757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329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901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473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045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8617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3189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7761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2333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905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1477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6049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0621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5193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9765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4337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8909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348133" y="213413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09662" y="2591330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66862" y="2589097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24062" y="2589097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81262" y="2589097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38462" y="2589097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4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95662" y="2589097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5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52862" y="2589097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6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10062" y="2589097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7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67262" y="2589097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8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24462" y="2589097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9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907924" y="2589097"/>
              <a:ext cx="479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365124" y="2589097"/>
              <a:ext cx="479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822324" y="2589097"/>
              <a:ext cx="479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79524" y="2589097"/>
              <a:ext cx="479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13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36724" y="2589097"/>
              <a:ext cx="479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14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193924" y="2589097"/>
              <a:ext cx="479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15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651124" y="2589097"/>
              <a:ext cx="479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16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08324" y="2589097"/>
              <a:ext cx="479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17</a:t>
              </a:r>
            </a:p>
          </p:txBody>
        </p:sp>
      </p:grpSp>
      <p:sp>
        <p:nvSpPr>
          <p:cNvPr id="52" name="Down Arrow 51"/>
          <p:cNvSpPr/>
          <p:nvPr/>
        </p:nvSpPr>
        <p:spPr>
          <a:xfrm>
            <a:off x="4508239" y="721666"/>
            <a:ext cx="1207992" cy="1173000"/>
          </a:xfrm>
          <a:prstGeom prst="downArrow">
            <a:avLst>
              <a:gd name="adj1" fmla="val 66821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you are here</a:t>
            </a:r>
          </a:p>
        </p:txBody>
      </p:sp>
      <p:sp>
        <p:nvSpPr>
          <p:cNvPr id="53" name="Down Arrow 52"/>
          <p:cNvSpPr/>
          <p:nvPr/>
        </p:nvSpPr>
        <p:spPr>
          <a:xfrm rot="10800000">
            <a:off x="2154083" y="2721893"/>
            <a:ext cx="443552" cy="430704"/>
          </a:xfrm>
          <a:prstGeom prst="downArrow">
            <a:avLst>
              <a:gd name="adj1" fmla="val 66821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4" name="Down Arrow 53"/>
          <p:cNvSpPr/>
          <p:nvPr/>
        </p:nvSpPr>
        <p:spPr>
          <a:xfrm rot="10800000">
            <a:off x="5829716" y="2721893"/>
            <a:ext cx="443552" cy="430704"/>
          </a:xfrm>
          <a:prstGeom prst="downArrow">
            <a:avLst>
              <a:gd name="adj1" fmla="val 66821"/>
              <a:gd name="adj2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374163" y="3152597"/>
            <a:ext cx="3989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you want to get here, what do you have to </a:t>
            </a:r>
            <a:r>
              <a:rPr lang="en-US" sz="2200" b="1" dirty="0"/>
              <a:t>add to 10?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21107" y="3119770"/>
            <a:ext cx="24607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how about here?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65404" y="3930979"/>
            <a:ext cx="42832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what's the formula for the offset?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062243" y="4352926"/>
            <a:ext cx="4602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offset = destination - here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25CC364-7402-044D-A63B-3B55D918FB3C}"/>
              </a:ext>
            </a:extLst>
          </p:cNvPr>
          <p:cNvSpPr txBox="1"/>
          <p:nvPr/>
        </p:nvSpPr>
        <p:spPr>
          <a:xfrm>
            <a:off x="4197835" y="4742188"/>
            <a:ext cx="4895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(this applies in any number of dimensions, btw)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090F96D-B1E6-1B4C-97FC-F3B8CFFC89E5}"/>
              </a:ext>
            </a:extLst>
          </p:cNvPr>
          <p:cNvSpPr txBox="1"/>
          <p:nvPr/>
        </p:nvSpPr>
        <p:spPr>
          <a:xfrm>
            <a:off x="1288564" y="5101067"/>
            <a:ext cx="6566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this is calculated </a:t>
            </a:r>
            <a:r>
              <a:rPr lang="en-US" sz="2200" b="1" i="1" dirty="0">
                <a:solidFill>
                  <a:srgbClr val="FF0000"/>
                </a:solidFill>
              </a:rPr>
              <a:t>by the assembler,</a:t>
            </a:r>
            <a:r>
              <a:rPr lang="en-US" sz="2200" b="1" dirty="0">
                <a:solidFill>
                  <a:srgbClr val="FF0000"/>
                </a:solidFill>
              </a:rPr>
              <a:t> not the CPU.</a:t>
            </a:r>
          </a:p>
        </p:txBody>
      </p:sp>
    </p:spTree>
    <p:extLst>
      <p:ext uri="{BB962C8B-B14F-4D97-AF65-F5344CB8AC3E}">
        <p14:creationId xmlns:p14="http://schemas.microsoft.com/office/powerpoint/2010/main" val="1619228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3008822A-41DE-EE4E-8E6F-6A1633B6BD74}"/>
              </a:ext>
            </a:extLst>
          </p:cNvPr>
          <p:cNvGrpSpPr/>
          <p:nvPr/>
        </p:nvGrpSpPr>
        <p:grpSpPr>
          <a:xfrm>
            <a:off x="5428236" y="3188606"/>
            <a:ext cx="864092" cy="712800"/>
            <a:chOff x="2156236" y="3378876"/>
            <a:chExt cx="864092" cy="7128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E059549-ECFC-4247-9745-058545136E2D}"/>
                </a:ext>
              </a:extLst>
            </p:cNvPr>
            <p:cNvCxnSpPr/>
            <p:nvPr/>
          </p:nvCxnSpPr>
          <p:spPr>
            <a:xfrm>
              <a:off x="3020328" y="3378876"/>
              <a:ext cx="0" cy="7128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F79B498-B80E-314F-A162-16AC24F24A12}"/>
                </a:ext>
              </a:extLst>
            </p:cNvPr>
            <p:cNvSpPr txBox="1"/>
            <p:nvPr/>
          </p:nvSpPr>
          <p:spPr>
            <a:xfrm>
              <a:off x="2156236" y="3555545"/>
              <a:ext cx="8386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i="1" dirty="0">
                  <a:solidFill>
                    <a:srgbClr val="00B0F0"/>
                  </a:solidFill>
                  <a:latin typeface="Segoe UI" charset="0"/>
                  <a:ea typeface="Segoe UI" charset="0"/>
                  <a:cs typeface="Segoe UI" charset="0"/>
                </a:rPr>
                <a:t>Jump</a:t>
              </a:r>
            </a:p>
          </p:txBody>
        </p:sp>
      </p:grpSp>
      <p:sp>
        <p:nvSpPr>
          <p:cNvPr id="18" name="Freeform 17">
            <a:extLst>
              <a:ext uri="{FF2B5EF4-FFF2-40B4-BE49-F238E27FC236}">
                <a16:creationId xmlns:a16="http://schemas.microsoft.com/office/drawing/2014/main" id="{508B210B-6EBF-8546-9F20-86F98E6B5DFD}"/>
              </a:ext>
            </a:extLst>
          </p:cNvPr>
          <p:cNvSpPr/>
          <p:nvPr/>
        </p:nvSpPr>
        <p:spPr>
          <a:xfrm>
            <a:off x="3804792" y="1409700"/>
            <a:ext cx="4713481" cy="1039506"/>
          </a:xfrm>
          <a:custGeom>
            <a:avLst/>
            <a:gdLst>
              <a:gd name="connsiteX0" fmla="*/ 4114800 w 4495800"/>
              <a:gd name="connsiteY0" fmla="*/ 1337733 h 1337733"/>
              <a:gd name="connsiteX1" fmla="*/ 4495800 w 4495800"/>
              <a:gd name="connsiteY1" fmla="*/ 1337733 h 1337733"/>
              <a:gd name="connsiteX2" fmla="*/ 4495800 w 4495800"/>
              <a:gd name="connsiteY2" fmla="*/ 0 h 1337733"/>
              <a:gd name="connsiteX3" fmla="*/ 0 w 4495800"/>
              <a:gd name="connsiteY3" fmla="*/ 0 h 1337733"/>
              <a:gd name="connsiteX4" fmla="*/ 0 w 4495800"/>
              <a:gd name="connsiteY4" fmla="*/ 651933 h 1337733"/>
              <a:gd name="connsiteX5" fmla="*/ 524933 w 4495800"/>
              <a:gd name="connsiteY5" fmla="*/ 651933 h 133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5800" h="1337733">
                <a:moveTo>
                  <a:pt x="4114800" y="1337733"/>
                </a:moveTo>
                <a:lnTo>
                  <a:pt x="4495800" y="1337733"/>
                </a:lnTo>
                <a:lnTo>
                  <a:pt x="4495800" y="0"/>
                </a:lnTo>
                <a:lnTo>
                  <a:pt x="0" y="0"/>
                </a:lnTo>
                <a:lnTo>
                  <a:pt x="0" y="651933"/>
                </a:lnTo>
                <a:lnTo>
                  <a:pt x="524933" y="651933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EEE75-689E-9A49-9444-59BF374E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One of these days these boots are </a:t>
            </a:r>
            <a:r>
              <a:rPr lang="en-US" sz="2200" dirty="0" err="1"/>
              <a:t>gonna</a:t>
            </a:r>
            <a:r>
              <a:rPr lang="en-US" sz="2200" dirty="0"/>
              <a:t>… choose where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188A-F0D9-844E-B32B-DE859A116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904816"/>
          </a:xfrm>
        </p:spPr>
        <p:txBody>
          <a:bodyPr>
            <a:normAutofit/>
          </a:bodyPr>
          <a:lstStyle/>
          <a:p>
            <a:r>
              <a:rPr lang="en-US" dirty="0"/>
              <a:t>branches </a:t>
            </a:r>
            <a:r>
              <a:rPr lang="en-US" b="1" dirty="0"/>
              <a:t>add an offset </a:t>
            </a:r>
            <a:r>
              <a:rPr lang="en-US" dirty="0"/>
              <a:t>to the PC.</a:t>
            </a:r>
          </a:p>
          <a:p>
            <a:pPr lvl="1"/>
            <a:r>
              <a:rPr lang="en-US" dirty="0"/>
              <a:t>wait, we're doing that already… let's </a:t>
            </a:r>
            <a:r>
              <a:rPr lang="en-US" b="1" dirty="0"/>
              <a:t>reuse</a:t>
            </a:r>
            <a:r>
              <a:rPr lang="en-US" dirty="0"/>
              <a:t> that adder.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7322D-F4D8-1548-A42D-EB2FAE83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CB1AF-8235-B940-A3F4-E88C1B4F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2E9310-0D3B-1444-B5CB-8C4EE395FD6A}"/>
              </a:ext>
            </a:extLst>
          </p:cNvPr>
          <p:cNvGrpSpPr/>
          <p:nvPr/>
        </p:nvGrpSpPr>
        <p:grpSpPr>
          <a:xfrm>
            <a:off x="1982827" y="1729250"/>
            <a:ext cx="1010192" cy="461665"/>
            <a:chOff x="4411636" y="3439255"/>
            <a:chExt cx="1010192" cy="461665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9280197-2BD9-4348-B940-1A775AADE193}"/>
                </a:ext>
              </a:extLst>
            </p:cNvPr>
            <p:cNvCxnSpPr/>
            <p:nvPr/>
          </p:nvCxnSpPr>
          <p:spPr>
            <a:xfrm>
              <a:off x="4973484" y="3670088"/>
              <a:ext cx="4483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1FCB47-4292-754D-976B-3CCA6CF49C24}"/>
                </a:ext>
              </a:extLst>
            </p:cNvPr>
            <p:cNvSpPr txBox="1"/>
            <p:nvPr/>
          </p:nvSpPr>
          <p:spPr>
            <a:xfrm>
              <a:off x="4411636" y="3439255"/>
              <a:ext cx="5618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/>
                <a:t>4</a:t>
              </a:r>
              <a:endParaRPr lang="en-US" sz="2400" b="1" baseline="-2500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9E2E37C-ADB2-5F4C-B02A-0987C77A24AA}"/>
              </a:ext>
            </a:extLst>
          </p:cNvPr>
          <p:cNvSpPr/>
          <p:nvPr/>
        </p:nvSpPr>
        <p:spPr>
          <a:xfrm>
            <a:off x="4360365" y="1707766"/>
            <a:ext cx="896689" cy="896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+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2D56ADE-85FD-F84B-A191-E49FC3E9DC8F}"/>
              </a:ext>
            </a:extLst>
          </p:cNvPr>
          <p:cNvCxnSpPr>
            <a:cxnSpLocks/>
          </p:cNvCxnSpPr>
          <p:nvPr/>
        </p:nvCxnSpPr>
        <p:spPr>
          <a:xfrm>
            <a:off x="5257054" y="2150181"/>
            <a:ext cx="6231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3850B6-91BB-2846-B441-D994A8B94177}"/>
              </a:ext>
            </a:extLst>
          </p:cNvPr>
          <p:cNvGrpSpPr/>
          <p:nvPr/>
        </p:nvGrpSpPr>
        <p:grpSpPr>
          <a:xfrm>
            <a:off x="7180706" y="2019706"/>
            <a:ext cx="1134210" cy="867830"/>
            <a:chOff x="4614164" y="2113932"/>
            <a:chExt cx="1134210" cy="86783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A681CAE-4A1F-064A-B712-03DA1A8B1AED}"/>
                </a:ext>
              </a:extLst>
            </p:cNvPr>
            <p:cNvGrpSpPr/>
            <p:nvPr/>
          </p:nvGrpSpPr>
          <p:grpSpPr>
            <a:xfrm>
              <a:off x="4614166" y="2113932"/>
              <a:ext cx="1134208" cy="867830"/>
              <a:chOff x="3877529" y="2171700"/>
              <a:chExt cx="1134208" cy="867830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A6F252C8-DC62-5345-B1D6-5DE681BFBE0D}"/>
                  </a:ext>
                </a:extLst>
              </p:cNvPr>
              <p:cNvSpPr/>
              <p:nvPr/>
            </p:nvSpPr>
            <p:spPr>
              <a:xfrm rot="5400000">
                <a:off x="3816198" y="2749600"/>
                <a:ext cx="351261" cy="228600"/>
              </a:xfrm>
              <a:prstGeom prst="triangl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63DB3A-2CE6-8D4A-A2A1-1EA12DA6BC20}"/>
                  </a:ext>
                </a:extLst>
              </p:cNvPr>
              <p:cNvSpPr/>
              <p:nvPr/>
            </p:nvSpPr>
            <p:spPr>
              <a:xfrm>
                <a:off x="3877529" y="2171700"/>
                <a:ext cx="1134208" cy="8678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PC</a:t>
                </a:r>
              </a:p>
            </p:txBody>
          </p:sp>
        </p:grpSp>
        <p:sp>
          <p:nvSpPr>
            <p:cNvPr id="21" name="Isosceles Triangle 6">
              <a:extLst>
                <a:ext uri="{FF2B5EF4-FFF2-40B4-BE49-F238E27FC236}">
                  <a16:creationId xmlns:a16="http://schemas.microsoft.com/office/drawing/2014/main" id="{0D9660FC-C2CA-3343-83A6-B101176BDDEF}"/>
                </a:ext>
              </a:extLst>
            </p:cNvPr>
            <p:cNvSpPr/>
            <p:nvPr/>
          </p:nvSpPr>
          <p:spPr>
            <a:xfrm rot="5400000">
              <a:off x="4552833" y="2691832"/>
              <a:ext cx="351261" cy="2286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570C7E3-7B16-3F4A-9B5B-E5E947EF6313}"/>
              </a:ext>
            </a:extLst>
          </p:cNvPr>
          <p:cNvGrpSpPr/>
          <p:nvPr/>
        </p:nvGrpSpPr>
        <p:grpSpPr>
          <a:xfrm>
            <a:off x="3665827" y="2667230"/>
            <a:ext cx="2192915" cy="430887"/>
            <a:chOff x="2473964" y="2964550"/>
            <a:chExt cx="2192915" cy="430887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3B947F0-17AB-9640-B4E0-35564116D505}"/>
                </a:ext>
              </a:extLst>
            </p:cNvPr>
            <p:cNvCxnSpPr/>
            <p:nvPr/>
          </p:nvCxnSpPr>
          <p:spPr>
            <a:xfrm>
              <a:off x="4209679" y="3234883"/>
              <a:ext cx="45720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CEFE91F-CCC8-4341-8F56-19DB3EBCAD68}"/>
                </a:ext>
              </a:extLst>
            </p:cNvPr>
            <p:cNvSpPr txBox="1"/>
            <p:nvPr/>
          </p:nvSpPr>
          <p:spPr>
            <a:xfrm>
              <a:off x="2473964" y="2964550"/>
              <a:ext cx="175477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200" b="1" dirty="0">
                  <a:latin typeface="Segoe UI" charset="0"/>
                  <a:ea typeface="Segoe UI" charset="0"/>
                  <a:cs typeface="Segoe UI" charset="0"/>
                </a:rPr>
                <a:t>jump target</a:t>
              </a:r>
            </a:p>
          </p:txBody>
        </p:sp>
      </p:grpSp>
      <p:sp>
        <p:nvSpPr>
          <p:cNvPr id="28" name="Trapezoid 27">
            <a:extLst>
              <a:ext uri="{FF2B5EF4-FFF2-40B4-BE49-F238E27FC236}">
                <a16:creationId xmlns:a16="http://schemas.microsoft.com/office/drawing/2014/main" id="{E5208D50-FB16-0743-848F-348878824278}"/>
              </a:ext>
            </a:extLst>
          </p:cNvPr>
          <p:cNvSpPr/>
          <p:nvPr/>
        </p:nvSpPr>
        <p:spPr>
          <a:xfrm rot="5400000">
            <a:off x="5416060" y="2208690"/>
            <a:ext cx="1584166" cy="655857"/>
          </a:xfrm>
          <a:prstGeom prst="trapezoid">
            <a:avLst>
              <a:gd name="adj" fmla="val 35205"/>
            </a:avLst>
          </a:prstGeom>
          <a:solidFill>
            <a:srgbClr val="DAE6F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4A5F63E-5742-1247-8CEA-229EABB9855E}"/>
              </a:ext>
            </a:extLst>
          </p:cNvPr>
          <p:cNvCxnSpPr>
            <a:cxnSpLocks/>
          </p:cNvCxnSpPr>
          <p:nvPr/>
        </p:nvCxnSpPr>
        <p:spPr>
          <a:xfrm>
            <a:off x="6557544" y="2449206"/>
            <a:ext cx="6231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2A5365F-D273-D047-A129-D37D8F900796}"/>
              </a:ext>
            </a:extLst>
          </p:cNvPr>
          <p:cNvSpPr txBox="1"/>
          <p:nvPr/>
        </p:nvSpPr>
        <p:spPr>
          <a:xfrm>
            <a:off x="342900" y="3917542"/>
            <a:ext cx="28446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when you have </a:t>
            </a:r>
            <a:r>
              <a:rPr lang="en-US" sz="2200" b="1" dirty="0" err="1">
                <a:latin typeface="Segoe UI" charset="0"/>
                <a:ea typeface="Segoe UI" charset="0"/>
                <a:cs typeface="Segoe UI" charset="0"/>
              </a:rPr>
              <a:t>muxes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 after </a:t>
            </a:r>
            <a:r>
              <a:rPr lang="en-US" sz="2200" b="1" dirty="0" err="1">
                <a:latin typeface="Segoe UI" charset="0"/>
                <a:ea typeface="Segoe UI" charset="0"/>
                <a:cs typeface="Segoe UI" charset="0"/>
              </a:rPr>
              <a:t>muxes</a:t>
            </a:r>
            <a:r>
              <a:rPr lang="en-US" sz="2200" b="1" dirty="0">
                <a:latin typeface="Segoe UI" charset="0"/>
                <a:ea typeface="Segoe UI" charset="0"/>
                <a:cs typeface="Segoe UI" charset="0"/>
              </a:rPr>
              <a:t>, </a:t>
            </a:r>
            <a:r>
              <a:rPr lang="en-US" sz="2200" dirty="0">
                <a:latin typeface="Segoe UI" charset="0"/>
                <a:ea typeface="Segoe UI" charset="0"/>
                <a:cs typeface="Segoe UI" charset="0"/>
              </a:rPr>
              <a:t>it's like an if-else if.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E029F4B-7A1D-224D-B77F-CD9F1F475AE4}"/>
              </a:ext>
            </a:extLst>
          </p:cNvPr>
          <p:cNvGrpSpPr/>
          <p:nvPr/>
        </p:nvGrpSpPr>
        <p:grpSpPr>
          <a:xfrm>
            <a:off x="2348361" y="3008875"/>
            <a:ext cx="1056773" cy="712800"/>
            <a:chOff x="1963555" y="3378876"/>
            <a:chExt cx="1056773" cy="71280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4DA560C-6314-E84A-BA4E-FB98849E4072}"/>
                </a:ext>
              </a:extLst>
            </p:cNvPr>
            <p:cNvCxnSpPr/>
            <p:nvPr/>
          </p:nvCxnSpPr>
          <p:spPr>
            <a:xfrm>
              <a:off x="3020328" y="3378876"/>
              <a:ext cx="0" cy="7128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204404E-60E6-5D46-ACCD-CC1D7287CCFC}"/>
                </a:ext>
              </a:extLst>
            </p:cNvPr>
            <p:cNvSpPr txBox="1"/>
            <p:nvPr/>
          </p:nvSpPr>
          <p:spPr>
            <a:xfrm>
              <a:off x="1963555" y="3555545"/>
              <a:ext cx="10313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i="1" dirty="0">
                  <a:solidFill>
                    <a:srgbClr val="00B0F0"/>
                  </a:solidFill>
                  <a:latin typeface="Segoe UI" charset="0"/>
                  <a:ea typeface="Segoe UI" charset="0"/>
                  <a:cs typeface="Segoe UI" charset="0"/>
                </a:rPr>
                <a:t>Branch</a:t>
              </a:r>
            </a:p>
          </p:txBody>
        </p:sp>
      </p:grpSp>
      <p:sp>
        <p:nvSpPr>
          <p:cNvPr id="36" name="Trapezoid 35">
            <a:extLst>
              <a:ext uri="{FF2B5EF4-FFF2-40B4-BE49-F238E27FC236}">
                <a16:creationId xmlns:a16="http://schemas.microsoft.com/office/drawing/2014/main" id="{269E140D-5DBA-7640-8760-AEB0AE7CE4FF}"/>
              </a:ext>
            </a:extLst>
          </p:cNvPr>
          <p:cNvSpPr/>
          <p:nvPr/>
        </p:nvSpPr>
        <p:spPr>
          <a:xfrm rot="5400000">
            <a:off x="2528866" y="2028959"/>
            <a:ext cx="1584166" cy="655857"/>
          </a:xfrm>
          <a:prstGeom prst="trapezoid">
            <a:avLst>
              <a:gd name="adj" fmla="val 35205"/>
            </a:avLst>
          </a:prstGeom>
          <a:solidFill>
            <a:srgbClr val="DAE6F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ACBC6B7-CECC-5940-8817-868863CFF4F4}"/>
              </a:ext>
            </a:extLst>
          </p:cNvPr>
          <p:cNvCxnSpPr>
            <a:cxnSpLocks/>
            <a:stCxn id="36" idx="0"/>
          </p:cNvCxnSpPr>
          <p:nvPr/>
        </p:nvCxnSpPr>
        <p:spPr>
          <a:xfrm>
            <a:off x="3648878" y="2356888"/>
            <a:ext cx="7114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8379E78-022C-9B44-BE7C-078AE17AB9A9}"/>
              </a:ext>
            </a:extLst>
          </p:cNvPr>
          <p:cNvGrpSpPr/>
          <p:nvPr/>
        </p:nvGrpSpPr>
        <p:grpSpPr>
          <a:xfrm>
            <a:off x="609600" y="2421748"/>
            <a:ext cx="2383417" cy="430887"/>
            <a:chOff x="2283462" y="2964550"/>
            <a:chExt cx="2383417" cy="430887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5F4AD5B2-1353-424B-B545-D12EA77BB360}"/>
                </a:ext>
              </a:extLst>
            </p:cNvPr>
            <p:cNvCxnSpPr/>
            <p:nvPr/>
          </p:nvCxnSpPr>
          <p:spPr>
            <a:xfrm>
              <a:off x="4209679" y="3234883"/>
              <a:ext cx="45720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2D4EF6A-AD78-3341-9951-20B7369E45C6}"/>
                </a:ext>
              </a:extLst>
            </p:cNvPr>
            <p:cNvSpPr txBox="1"/>
            <p:nvPr/>
          </p:nvSpPr>
          <p:spPr>
            <a:xfrm>
              <a:off x="2283462" y="2964550"/>
              <a:ext cx="19452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200" b="1" dirty="0">
                  <a:latin typeface="Segoe UI" charset="0"/>
                  <a:ea typeface="Segoe UI" charset="0"/>
                  <a:cs typeface="Segoe UI" charset="0"/>
                </a:rPr>
                <a:t>branch offset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C643BF2-E3F6-7649-BF9B-5F6E679F37F0}"/>
              </a:ext>
            </a:extLst>
          </p:cNvPr>
          <p:cNvSpPr txBox="1"/>
          <p:nvPr/>
        </p:nvSpPr>
        <p:spPr>
          <a:xfrm>
            <a:off x="3320949" y="3988833"/>
            <a:ext cx="56218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if</a:t>
            </a:r>
            <a:r>
              <a:rPr lang="en-US" sz="2200" b="1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(Jump)        PC = target</a:t>
            </a:r>
          </a:p>
          <a:p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else if</a:t>
            </a:r>
            <a:r>
              <a:rPr lang="en-US" sz="2200" b="1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(Branch) PC += offset</a:t>
            </a:r>
          </a:p>
          <a:p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else</a:t>
            </a:r>
            <a:r>
              <a:rPr lang="en-US" sz="2200" b="1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            PC +=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9328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28" grpId="0" animBg="1"/>
      <p:bldP spid="32" grpId="0"/>
      <p:bldP spid="36" grpId="0" animBg="1"/>
      <p:bldP spid="4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AC6A-A26D-6C41-A4AE-A1E35C51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whether or not to branch?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09BB2-8580-BD41-93B8-04A41C265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what mathematical operation do we use to do </a:t>
            </a:r>
            <a:r>
              <a:rPr lang="en-US" b="1" dirty="0"/>
              <a:t>comparison</a:t>
            </a:r>
            <a:r>
              <a:rPr lang="en-US" dirty="0"/>
              <a:t>?</a:t>
            </a:r>
          </a:p>
          <a:p>
            <a:pPr lvl="1"/>
            <a:r>
              <a:rPr lang="en-US" b="1" dirty="0"/>
              <a:t>subtraction. </a:t>
            </a:r>
            <a:r>
              <a:rPr lang="en-US" dirty="0"/>
              <a:t>and what </a:t>
            </a:r>
            <a:r>
              <a:rPr lang="en-US" i="1" dirty="0"/>
              <a:t>part</a:t>
            </a:r>
            <a:r>
              <a:rPr lang="en-US" dirty="0"/>
              <a:t> of the CPU can subtract?</a:t>
            </a:r>
            <a:endParaRPr lang="en-US" b="1" dirty="0"/>
          </a:p>
          <a:p>
            <a:pPr lvl="1"/>
            <a:r>
              <a:rPr lang="en-US" b="1" dirty="0"/>
              <a:t>the ALU. </a:t>
            </a:r>
            <a:r>
              <a:rPr lang="en-US" dirty="0"/>
              <a:t>so we send the values to the ALU and tell it to subtract.</a:t>
            </a:r>
          </a:p>
          <a:p>
            <a:pPr lvl="1"/>
            <a:r>
              <a:rPr lang="en-US" dirty="0"/>
              <a:t>the ALU’s output will tell us if the values are less, equal, greater etc.</a:t>
            </a:r>
          </a:p>
          <a:p>
            <a:r>
              <a:rPr lang="en-US" b="1" dirty="0"/>
              <a:t>but how do we know </a:t>
            </a:r>
            <a:r>
              <a:rPr lang="en-US" b="1" i="1" dirty="0"/>
              <a:t>which</a:t>
            </a:r>
            <a:r>
              <a:rPr lang="en-US" b="1" dirty="0"/>
              <a:t> condition to check?</a:t>
            </a:r>
          </a:p>
          <a:p>
            <a:pPr lvl="1"/>
            <a:r>
              <a:rPr lang="en-US" dirty="0"/>
              <a:t>remember, the </a:t>
            </a:r>
            <a:r>
              <a:rPr lang="en-US" b="1" dirty="0"/>
              <a:t>instruction’s opcode </a:t>
            </a:r>
            <a:r>
              <a:rPr lang="en-US" dirty="0"/>
              <a:t>tells us what kind of instruction it is, and what part of the CPU </a:t>
            </a:r>
            <a:r>
              <a:rPr lang="en-US" i="1" dirty="0"/>
              <a:t>reads instructions?</a:t>
            </a:r>
          </a:p>
          <a:p>
            <a:pPr lvl="1"/>
            <a:r>
              <a:rPr lang="en-US" b="1" dirty="0"/>
              <a:t>the control.</a:t>
            </a:r>
          </a:p>
          <a:p>
            <a:r>
              <a:rPr lang="en-US" dirty="0"/>
              <a:t>so, this isn’t the PC FSM’s responsibility!</a:t>
            </a:r>
          </a:p>
          <a:p>
            <a:pPr lvl="1"/>
            <a:r>
              <a:rPr lang="en-US" dirty="0"/>
              <a:t>but it has to get done eventually…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DDC6A-2B31-A44D-9A98-7DBDAC56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0D464-901C-AB49-9164-A64041F1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8367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Interconnect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5004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Gotta</a:t>
            </a:r>
            <a:r>
              <a:rPr lang="en-US" dirty="0"/>
              <a:t> keep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strike="sngStrike" dirty="0"/>
              <a:t>separated</a:t>
            </a:r>
            <a:r>
              <a:rPr lang="en-US" dirty="0"/>
              <a:t> interconnected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1219198"/>
          </a:xfrm>
        </p:spPr>
        <p:txBody>
          <a:bodyPr>
            <a:normAutofit/>
          </a:bodyPr>
          <a:lstStyle/>
          <a:p>
            <a:r>
              <a:rPr lang="en-US" dirty="0"/>
              <a:t>we've got pieces of a CPU, but they don't operate in isolation</a:t>
            </a:r>
          </a:p>
          <a:p>
            <a:r>
              <a:rPr lang="en-US" dirty="0"/>
              <a:t>we </a:t>
            </a:r>
            <a:r>
              <a:rPr lang="en-US" dirty="0" err="1"/>
              <a:t>gotta</a:t>
            </a:r>
            <a:r>
              <a:rPr lang="en-US" dirty="0"/>
              <a:t> </a:t>
            </a:r>
            <a:r>
              <a:rPr lang="en-US" b="1" dirty="0"/>
              <a:t>hook </a:t>
            </a:r>
            <a:r>
              <a:rPr lang="en-US" b="1" dirty="0" err="1"/>
              <a:t>em</a:t>
            </a:r>
            <a:r>
              <a:rPr lang="en-US" b="1" dirty="0"/>
              <a:t> together. </a:t>
            </a:r>
            <a:r>
              <a:rPr lang="en-US" dirty="0"/>
              <a:t>but which parts hook to which? </a:t>
            </a:r>
          </a:p>
          <a:p>
            <a:r>
              <a:rPr lang="en-US" b="1" dirty="0"/>
              <a:t>the instructions in the ISA </a:t>
            </a:r>
            <a:r>
              <a:rPr lang="en-US" dirty="0"/>
              <a:t>tell you what has to connect to what.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33116" y="3243089"/>
            <a:ext cx="1793604" cy="121101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Instruction Memory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69000" y="1852468"/>
            <a:ext cx="1494367" cy="11434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PC FSM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06060" y="1852468"/>
            <a:ext cx="1222349" cy="177707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Register File</a:t>
            </a:r>
          </a:p>
        </p:txBody>
      </p:sp>
      <p:sp>
        <p:nvSpPr>
          <p:cNvPr id="16" name="Flowchart: Manual Operation 5"/>
          <p:cNvSpPr/>
          <p:nvPr/>
        </p:nvSpPr>
        <p:spPr>
          <a:xfrm rot="16200000">
            <a:off x="789427" y="3211073"/>
            <a:ext cx="2037225" cy="87287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45 h 10045"/>
              <a:gd name="connsiteX1" fmla="*/ 4870 w 10000"/>
              <a:gd name="connsiteY1" fmla="*/ 0 h 10045"/>
              <a:gd name="connsiteX2" fmla="*/ 10000 w 10000"/>
              <a:gd name="connsiteY2" fmla="*/ 45 h 10045"/>
              <a:gd name="connsiteX3" fmla="*/ 8000 w 10000"/>
              <a:gd name="connsiteY3" fmla="*/ 10045 h 10045"/>
              <a:gd name="connsiteX4" fmla="*/ 2000 w 10000"/>
              <a:gd name="connsiteY4" fmla="*/ 10045 h 10045"/>
              <a:gd name="connsiteX5" fmla="*/ 0 w 10000"/>
              <a:gd name="connsiteY5" fmla="*/ 45 h 10045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5365 w 10000"/>
              <a:gd name="connsiteY2" fmla="*/ 1 h 10000"/>
              <a:gd name="connsiteX3" fmla="*/ 10000 w 10000"/>
              <a:gd name="connsiteY3" fmla="*/ 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70 w 10000"/>
              <a:gd name="connsiteY2" fmla="*/ 48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96 w 10000"/>
              <a:gd name="connsiteY2" fmla="*/ 2594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4310" y="1"/>
                </a:lnTo>
                <a:lnTo>
                  <a:pt x="4896" y="2594"/>
                </a:lnTo>
                <a:lnTo>
                  <a:pt x="5365" y="1"/>
                </a:lnTo>
                <a:lnTo>
                  <a:pt x="10000" y="0"/>
                </a:lnTo>
                <a:lnTo>
                  <a:pt x="8000" y="10000"/>
                </a:lnTo>
                <a:lnTo>
                  <a:pt x="2000" y="10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   </a:t>
            </a: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ALU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22028" y="3180493"/>
            <a:ext cx="1793604" cy="121101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Data Memory</a:t>
            </a:r>
          </a:p>
        </p:txBody>
      </p:sp>
    </p:spTree>
    <p:extLst>
      <p:ext uri="{BB962C8B-B14F-4D97-AF65-F5344CB8AC3E}">
        <p14:creationId xmlns:p14="http://schemas.microsoft.com/office/powerpoint/2010/main" val="356282806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1FB6D-4730-E148-A0D4-5941845A5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50A27-F6F5-7B43-A5D4-BE8EF39F6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if you look at any ISA specification, each instruction’s behavior will be specified in a code-like way.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07059-3B8A-2441-834A-1E3F66621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790B2-5A79-C245-A425-A5137F6F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BDD203-E748-B647-A5D9-2D109AB2C0C6}"/>
              </a:ext>
            </a:extLst>
          </p:cNvPr>
          <p:cNvSpPr txBox="1"/>
          <p:nvPr/>
        </p:nvSpPr>
        <p:spPr>
          <a:xfrm>
            <a:off x="1276249" y="1485900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endParaRPr lang="en-US" sz="2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196E6-8234-D744-AA3F-069D230F7923}"/>
              </a:ext>
            </a:extLst>
          </p:cNvPr>
          <p:cNvSpPr txBox="1"/>
          <p:nvPr/>
        </p:nvSpPr>
        <p:spPr>
          <a:xfrm>
            <a:off x="288799" y="2010489"/>
            <a:ext cx="45384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REG[</a:t>
            </a:r>
            <a:r>
              <a:rPr lang="en-US" sz="22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rd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] &lt;- REG[</a:t>
            </a:r>
            <a:r>
              <a:rPr lang="en-US" sz="22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] + REG[</a:t>
            </a:r>
            <a:r>
              <a:rPr lang="en-US" sz="22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824251-AC9F-8E4A-A495-8D54156149AD}"/>
              </a:ext>
            </a:extLst>
          </p:cNvPr>
          <p:cNvSpPr txBox="1"/>
          <p:nvPr/>
        </p:nvSpPr>
        <p:spPr>
          <a:xfrm>
            <a:off x="4705845" y="1073203"/>
            <a:ext cx="42660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US" sz="2200" dirty="0"/>
              <a:t> is used in some HDLs as a sort of assignment operator. but it also gives you a clue about </a:t>
            </a:r>
            <a:r>
              <a:rPr lang="en-US" sz="2200" b="1" dirty="0"/>
              <a:t>how things should connect.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D68B4A-13FF-F343-BCEB-BDE3C7073BB5}"/>
              </a:ext>
            </a:extLst>
          </p:cNvPr>
          <p:cNvSpPr txBox="1"/>
          <p:nvPr/>
        </p:nvSpPr>
        <p:spPr>
          <a:xfrm>
            <a:off x="75173" y="2598195"/>
            <a:ext cx="3001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part of the CPU does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REG[x]</a:t>
            </a:r>
            <a:r>
              <a:rPr lang="en-US" sz="2200" b="1" dirty="0"/>
              <a:t> </a:t>
            </a:r>
            <a:r>
              <a:rPr lang="en-US" sz="2200" dirty="0"/>
              <a:t>refer to?</a:t>
            </a:r>
            <a:endParaRPr lang="en-US" sz="2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5CE2DC-6DB6-5D4B-AA4D-306BBAB3854A}"/>
              </a:ext>
            </a:extLst>
          </p:cNvPr>
          <p:cNvSpPr txBox="1"/>
          <p:nvPr/>
        </p:nvSpPr>
        <p:spPr>
          <a:xfrm>
            <a:off x="2833782" y="2598195"/>
            <a:ext cx="34278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part of the CPU </a:t>
            </a:r>
            <a:r>
              <a:rPr lang="en-US" sz="2200" i="1" dirty="0"/>
              <a:t>performs addition?</a:t>
            </a:r>
            <a:endParaRPr lang="en-US" sz="2200" b="1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BFA9C-2765-9B4B-BE34-0E6A0CAA05EE}"/>
              </a:ext>
            </a:extLst>
          </p:cNvPr>
          <p:cNvSpPr txBox="1"/>
          <p:nvPr/>
        </p:nvSpPr>
        <p:spPr>
          <a:xfrm>
            <a:off x="5994358" y="2598162"/>
            <a:ext cx="30744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direction does the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US" sz="2200" dirty="0"/>
              <a:t> say we need to connect things?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BD72B2-52AD-7E46-B2B2-1F18EEA6C289}"/>
              </a:ext>
            </a:extLst>
          </p:cNvPr>
          <p:cNvSpPr txBox="1"/>
          <p:nvPr/>
        </p:nvSpPr>
        <p:spPr>
          <a:xfrm>
            <a:off x="-73761" y="3535230"/>
            <a:ext cx="3074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let’s try with a few more examples.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31D025-A32F-9A42-AEFB-6861D3260201}"/>
              </a:ext>
            </a:extLst>
          </p:cNvPr>
          <p:cNvSpPr txBox="1"/>
          <p:nvPr/>
        </p:nvSpPr>
        <p:spPr>
          <a:xfrm>
            <a:off x="990600" y="4313438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A71938-6E38-294B-B529-D95F9BAEEBF5}"/>
              </a:ext>
            </a:extLst>
          </p:cNvPr>
          <p:cNvSpPr txBox="1"/>
          <p:nvPr/>
        </p:nvSpPr>
        <p:spPr>
          <a:xfrm>
            <a:off x="3864659" y="4328826"/>
            <a:ext cx="46939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REG[</a:t>
            </a:r>
            <a:r>
              <a:rPr lang="en-US" sz="22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rd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] &lt;- MEM[REG[</a:t>
            </a:r>
            <a:r>
              <a:rPr lang="en-US" sz="22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] + </a:t>
            </a:r>
            <a:r>
              <a:rPr lang="en-US" sz="22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BD0352-FA8B-264A-8E55-02AB1E580C15}"/>
              </a:ext>
            </a:extLst>
          </p:cNvPr>
          <p:cNvSpPr txBox="1"/>
          <p:nvPr/>
        </p:nvSpPr>
        <p:spPr>
          <a:xfrm>
            <a:off x="990600" y="4796145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81A964-5F99-F14E-89E8-04FC6BAD51F5}"/>
              </a:ext>
            </a:extLst>
          </p:cNvPr>
          <p:cNvSpPr txBox="1"/>
          <p:nvPr/>
        </p:nvSpPr>
        <p:spPr>
          <a:xfrm>
            <a:off x="3866810" y="4811533"/>
            <a:ext cx="22060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PC &lt;- REG[</a:t>
            </a:r>
            <a:r>
              <a:rPr lang="en-US" sz="22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30688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6" grpId="0"/>
      <p:bldP spid="17" grpId="0"/>
      <p:bldP spid="18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shinbone connects to the…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850056"/>
          </a:xfrm>
        </p:spPr>
        <p:txBody>
          <a:bodyPr>
            <a:normAutofit/>
          </a:bodyPr>
          <a:lstStyle/>
          <a:p>
            <a:r>
              <a:rPr lang="en-US" dirty="0"/>
              <a:t>if we keep going, we get all these little “hard-wired” arrangements that would implement </a:t>
            </a:r>
            <a:r>
              <a:rPr lang="en-US" i="1" dirty="0"/>
              <a:t>that one instruction…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152400" y="1702718"/>
            <a:ext cx="3932188" cy="1535782"/>
            <a:chOff x="-703239" y="1222533"/>
            <a:chExt cx="3932188" cy="1535782"/>
          </a:xfrm>
        </p:grpSpPr>
        <p:sp>
          <p:nvSpPr>
            <p:cNvPr id="71" name="Freeform 70"/>
            <p:cNvSpPr/>
            <p:nvPr/>
          </p:nvSpPr>
          <p:spPr>
            <a:xfrm>
              <a:off x="34485" y="1945515"/>
              <a:ext cx="3194464" cy="812800"/>
            </a:xfrm>
            <a:custGeom>
              <a:avLst/>
              <a:gdLst>
                <a:gd name="connsiteX0" fmla="*/ 2472266 w 2692400"/>
                <a:gd name="connsiteY0" fmla="*/ 0 h 812800"/>
                <a:gd name="connsiteX1" fmla="*/ 2692400 w 2692400"/>
                <a:gd name="connsiteY1" fmla="*/ 0 h 812800"/>
                <a:gd name="connsiteX2" fmla="*/ 2692400 w 2692400"/>
                <a:gd name="connsiteY2" fmla="*/ 812800 h 812800"/>
                <a:gd name="connsiteX3" fmla="*/ 0 w 2692400"/>
                <a:gd name="connsiteY3" fmla="*/ 812800 h 812800"/>
                <a:gd name="connsiteX4" fmla="*/ 0 w 2692400"/>
                <a:gd name="connsiteY4" fmla="*/ 33867 h 812800"/>
                <a:gd name="connsiteX5" fmla="*/ 211666 w 2692400"/>
                <a:gd name="connsiteY5" fmla="*/ 33867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812800">
                  <a:moveTo>
                    <a:pt x="2472266" y="0"/>
                  </a:moveTo>
                  <a:lnTo>
                    <a:pt x="2692400" y="0"/>
                  </a:lnTo>
                  <a:lnTo>
                    <a:pt x="2692400" y="812800"/>
                  </a:lnTo>
                  <a:lnTo>
                    <a:pt x="0" y="812800"/>
                  </a:lnTo>
                  <a:lnTo>
                    <a:pt x="0" y="33867"/>
                  </a:lnTo>
                  <a:lnTo>
                    <a:pt x="211666" y="3386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92277" y="1409700"/>
              <a:ext cx="1222349" cy="11073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Register File</a:t>
              </a:r>
            </a:p>
          </p:txBody>
        </p:sp>
        <p:sp>
          <p:nvSpPr>
            <p:cNvPr id="67" name="Flowchart: Manual Operation 5"/>
            <p:cNvSpPr/>
            <p:nvPr/>
          </p:nvSpPr>
          <p:spPr>
            <a:xfrm rot="16200000">
              <a:off x="2135474" y="1702165"/>
              <a:ext cx="1219201" cy="52238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45 h 10045"/>
                <a:gd name="connsiteX1" fmla="*/ 4870 w 10000"/>
                <a:gd name="connsiteY1" fmla="*/ 0 h 10045"/>
                <a:gd name="connsiteX2" fmla="*/ 10000 w 10000"/>
                <a:gd name="connsiteY2" fmla="*/ 45 h 10045"/>
                <a:gd name="connsiteX3" fmla="*/ 8000 w 10000"/>
                <a:gd name="connsiteY3" fmla="*/ 10045 h 10045"/>
                <a:gd name="connsiteX4" fmla="*/ 2000 w 10000"/>
                <a:gd name="connsiteY4" fmla="*/ 10045 h 10045"/>
                <a:gd name="connsiteX5" fmla="*/ 0 w 10000"/>
                <a:gd name="connsiteY5" fmla="*/ 45 h 10045"/>
                <a:gd name="connsiteX0" fmla="*/ 0 w 10000"/>
                <a:gd name="connsiteY0" fmla="*/ 0 h 10000"/>
                <a:gd name="connsiteX1" fmla="*/ 4870 w 10000"/>
                <a:gd name="connsiteY1" fmla="*/ 48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2000 w 10000"/>
                <a:gd name="connsiteY4" fmla="*/ 10000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4870 w 10000"/>
                <a:gd name="connsiteY1" fmla="*/ 48 h 10000"/>
                <a:gd name="connsiteX2" fmla="*/ 5365 w 10000"/>
                <a:gd name="connsiteY2" fmla="*/ 1 h 10000"/>
                <a:gd name="connsiteX3" fmla="*/ 10000 w 10000"/>
                <a:gd name="connsiteY3" fmla="*/ 0 h 10000"/>
                <a:gd name="connsiteX4" fmla="*/ 8000 w 10000"/>
                <a:gd name="connsiteY4" fmla="*/ 10000 h 10000"/>
                <a:gd name="connsiteX5" fmla="*/ 2000 w 10000"/>
                <a:gd name="connsiteY5" fmla="*/ 10000 h 10000"/>
                <a:gd name="connsiteX6" fmla="*/ 0 w 10000"/>
                <a:gd name="connsiteY6" fmla="*/ 0 h 10000"/>
                <a:gd name="connsiteX0" fmla="*/ 0 w 10000"/>
                <a:gd name="connsiteY0" fmla="*/ 0 h 10000"/>
                <a:gd name="connsiteX1" fmla="*/ 4310 w 10000"/>
                <a:gd name="connsiteY1" fmla="*/ 1 h 10000"/>
                <a:gd name="connsiteX2" fmla="*/ 4870 w 10000"/>
                <a:gd name="connsiteY2" fmla="*/ 48 h 10000"/>
                <a:gd name="connsiteX3" fmla="*/ 5365 w 10000"/>
                <a:gd name="connsiteY3" fmla="*/ 1 h 10000"/>
                <a:gd name="connsiteX4" fmla="*/ 10000 w 10000"/>
                <a:gd name="connsiteY4" fmla="*/ 0 h 10000"/>
                <a:gd name="connsiteX5" fmla="*/ 8000 w 10000"/>
                <a:gd name="connsiteY5" fmla="*/ 10000 h 10000"/>
                <a:gd name="connsiteX6" fmla="*/ 2000 w 10000"/>
                <a:gd name="connsiteY6" fmla="*/ 1000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4310 w 10000"/>
                <a:gd name="connsiteY1" fmla="*/ 1 h 10000"/>
                <a:gd name="connsiteX2" fmla="*/ 4896 w 10000"/>
                <a:gd name="connsiteY2" fmla="*/ 2594 h 10000"/>
                <a:gd name="connsiteX3" fmla="*/ 5365 w 10000"/>
                <a:gd name="connsiteY3" fmla="*/ 1 h 10000"/>
                <a:gd name="connsiteX4" fmla="*/ 10000 w 10000"/>
                <a:gd name="connsiteY4" fmla="*/ 0 h 10000"/>
                <a:gd name="connsiteX5" fmla="*/ 8000 w 10000"/>
                <a:gd name="connsiteY5" fmla="*/ 10000 h 10000"/>
                <a:gd name="connsiteX6" fmla="*/ 2000 w 10000"/>
                <a:gd name="connsiteY6" fmla="*/ 10000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4310" y="1"/>
                  </a:lnTo>
                  <a:lnTo>
                    <a:pt x="4896" y="2594"/>
                  </a:lnTo>
                  <a:lnTo>
                    <a:pt x="5365" y="1"/>
                  </a:lnTo>
                  <a:lnTo>
                    <a:pt x="10000" y="0"/>
                  </a:lnTo>
                  <a:lnTo>
                    <a:pt x="8000" y="10000"/>
                  </a:lnTo>
                  <a:lnTo>
                    <a:pt x="2000" y="1000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ALU</a:t>
              </a:r>
            </a:p>
          </p:txBody>
        </p:sp>
        <p:cxnSp>
          <p:nvCxnSpPr>
            <p:cNvPr id="69" name="Straight Arrow Connector 68"/>
            <p:cNvCxnSpPr>
              <a:cxnSpLocks/>
            </p:cNvCxnSpPr>
            <p:nvPr/>
          </p:nvCxnSpPr>
          <p:spPr>
            <a:xfrm>
              <a:off x="1514626" y="1602615"/>
              <a:ext cx="9692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cxnSpLocks/>
            </p:cNvCxnSpPr>
            <p:nvPr/>
          </p:nvCxnSpPr>
          <p:spPr>
            <a:xfrm>
              <a:off x="1514626" y="2288415"/>
              <a:ext cx="9692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1472610" y="1222533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REG[</a:t>
              </a:r>
              <a:r>
                <a:rPr lang="en-US" sz="1800" i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rs</a:t>
              </a: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472610" y="1902220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REG[</a:t>
              </a:r>
              <a:r>
                <a:rPr lang="en-US" sz="1800" i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rt</a:t>
              </a: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-703239" y="1584024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REG[</a:t>
              </a:r>
              <a:r>
                <a:rPr lang="en-US" sz="1800" i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rd</a:t>
              </a: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603593" y="1707308"/>
              <a:ext cx="3097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-</a:t>
              </a: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920739" y="1245900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sub </a:t>
            </a:r>
            <a:r>
              <a:rPr lang="en-US" sz="2400" i="1" dirty="0" err="1">
                <a:latin typeface="Consolas" charset="0"/>
                <a:ea typeface="Consolas" charset="0"/>
                <a:cs typeface="Consolas" charset="0"/>
              </a:rPr>
              <a:t>rd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i="1" dirty="0" err="1">
                <a:latin typeface="Consolas" charset="0"/>
                <a:ea typeface="Consolas" charset="0"/>
                <a:cs typeface="Consolas" charset="0"/>
              </a:rPr>
              <a:t>rs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i="1" dirty="0" err="1">
                <a:latin typeface="Consolas" charset="0"/>
                <a:ea typeface="Consolas" charset="0"/>
                <a:cs typeface="Consolas" charset="0"/>
              </a:rPr>
              <a:t>rt</a:t>
            </a:r>
            <a:endParaRPr lang="en-US" sz="2400" i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445011" y="1220808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i="1" dirty="0" err="1">
                <a:latin typeface="Consolas" charset="0"/>
                <a:ea typeface="Consolas" charset="0"/>
                <a:cs typeface="Consolas" charset="0"/>
              </a:rPr>
              <a:t>rt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i="1" dirty="0" err="1">
                <a:latin typeface="Consolas" charset="0"/>
                <a:ea typeface="Consolas" charset="0"/>
                <a:cs typeface="Consolas" charset="0"/>
              </a:rPr>
              <a:t>imm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i="1" dirty="0" err="1">
                <a:latin typeface="Consolas" charset="0"/>
                <a:ea typeface="Consolas" charset="0"/>
                <a:cs typeface="Consolas" charset="0"/>
              </a:rPr>
              <a:t>rs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76200" y="4112384"/>
            <a:ext cx="5378717" cy="1107316"/>
            <a:chOff x="515185" y="3536091"/>
            <a:chExt cx="5378717" cy="1107316"/>
          </a:xfrm>
        </p:grpSpPr>
        <p:sp>
          <p:nvSpPr>
            <p:cNvPr id="114" name="Rectangle 113"/>
            <p:cNvSpPr/>
            <p:nvPr/>
          </p:nvSpPr>
          <p:spPr>
            <a:xfrm>
              <a:off x="4671553" y="3536091"/>
              <a:ext cx="1222349" cy="11073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Register File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918417" y="3705371"/>
              <a:ext cx="1222349" cy="7687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PC FSM</a:t>
              </a:r>
            </a:p>
          </p:txBody>
        </p:sp>
        <p:cxnSp>
          <p:nvCxnSpPr>
            <p:cNvPr id="122" name="Straight Arrow Connector 121"/>
            <p:cNvCxnSpPr>
              <a:cxnSpLocks/>
              <a:stCxn id="115" idx="3"/>
              <a:endCxn id="114" idx="1"/>
            </p:cNvCxnSpPr>
            <p:nvPr/>
          </p:nvCxnSpPr>
          <p:spPr>
            <a:xfrm>
              <a:off x="3140766" y="4089749"/>
              <a:ext cx="153078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3166422" y="3742549"/>
              <a:ext cx="889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PC+4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1418883" y="4002735"/>
              <a:ext cx="49953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515185" y="3791376"/>
              <a:ext cx="944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i="1" dirty="0">
                  <a:latin typeface="Consolas" panose="020B0609020204030204" pitchFamily="49" charset="0"/>
                  <a:cs typeface="Consolas" panose="020B0609020204030204" pitchFamily="49" charset="0"/>
                </a:rPr>
                <a:t>target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81C1196-338C-EB42-91B8-26FC9B9E9E1B}"/>
                </a:ext>
              </a:extLst>
            </p:cNvPr>
            <p:cNvSpPr txBox="1"/>
            <p:nvPr/>
          </p:nvSpPr>
          <p:spPr>
            <a:xfrm>
              <a:off x="3681342" y="4124780"/>
              <a:ext cx="12223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REG[31]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228600" y="3715377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i="1" dirty="0">
                <a:latin typeface="Consolas" charset="0"/>
                <a:ea typeface="Consolas" charset="0"/>
                <a:cs typeface="Consolas" charset="0"/>
              </a:rPr>
              <a:t>target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4054460"/>
            <a:ext cx="3253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how do we make all these </a:t>
            </a:r>
            <a:r>
              <a:rPr lang="en-US" sz="2200" i="1" dirty="0"/>
              <a:t>different</a:t>
            </a:r>
            <a:r>
              <a:rPr lang="en-US" sz="2200" dirty="0"/>
              <a:t> things happen with </a:t>
            </a:r>
            <a:r>
              <a:rPr lang="en-US" sz="2200" i="1" dirty="0"/>
              <a:t>one</a:t>
            </a:r>
            <a:r>
              <a:rPr lang="en-US" sz="2200" dirty="0"/>
              <a:t> set of hardware</a:t>
            </a:r>
            <a:r>
              <a:rPr lang="mr-IN" sz="2200" dirty="0"/>
              <a:t>…</a:t>
            </a:r>
            <a:r>
              <a:rPr lang="en-US" sz="2200" dirty="0"/>
              <a:t>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8B6516A-B28A-5F42-A18C-C2F0C49934C2}"/>
              </a:ext>
            </a:extLst>
          </p:cNvPr>
          <p:cNvGrpSpPr/>
          <p:nvPr/>
        </p:nvGrpSpPr>
        <p:grpSpPr>
          <a:xfrm>
            <a:off x="4582996" y="1714500"/>
            <a:ext cx="4172393" cy="2029395"/>
            <a:chOff x="4582996" y="1714500"/>
            <a:chExt cx="4172393" cy="2029395"/>
          </a:xfrm>
        </p:grpSpPr>
        <p:sp>
          <p:nvSpPr>
            <p:cNvPr id="87" name="Rectangle 86"/>
            <p:cNvSpPr/>
            <p:nvPr/>
          </p:nvSpPr>
          <p:spPr>
            <a:xfrm>
              <a:off x="7533040" y="2344797"/>
              <a:ext cx="1222349" cy="13990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Data Memory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582996" y="1866885"/>
              <a:ext cx="1222349" cy="11073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Register File</a:t>
              </a:r>
            </a:p>
          </p:txBody>
        </p:sp>
        <p:sp>
          <p:nvSpPr>
            <p:cNvPr id="91" name="Flowchart: Manual Operation 5"/>
            <p:cNvSpPr/>
            <p:nvPr/>
          </p:nvSpPr>
          <p:spPr>
            <a:xfrm rot="16200000">
              <a:off x="6416084" y="2223920"/>
              <a:ext cx="1219201" cy="52238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45 h 10045"/>
                <a:gd name="connsiteX1" fmla="*/ 4870 w 10000"/>
                <a:gd name="connsiteY1" fmla="*/ 0 h 10045"/>
                <a:gd name="connsiteX2" fmla="*/ 10000 w 10000"/>
                <a:gd name="connsiteY2" fmla="*/ 45 h 10045"/>
                <a:gd name="connsiteX3" fmla="*/ 8000 w 10000"/>
                <a:gd name="connsiteY3" fmla="*/ 10045 h 10045"/>
                <a:gd name="connsiteX4" fmla="*/ 2000 w 10000"/>
                <a:gd name="connsiteY4" fmla="*/ 10045 h 10045"/>
                <a:gd name="connsiteX5" fmla="*/ 0 w 10000"/>
                <a:gd name="connsiteY5" fmla="*/ 45 h 10045"/>
                <a:gd name="connsiteX0" fmla="*/ 0 w 10000"/>
                <a:gd name="connsiteY0" fmla="*/ 0 h 10000"/>
                <a:gd name="connsiteX1" fmla="*/ 4870 w 10000"/>
                <a:gd name="connsiteY1" fmla="*/ 48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2000 w 10000"/>
                <a:gd name="connsiteY4" fmla="*/ 10000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4870 w 10000"/>
                <a:gd name="connsiteY1" fmla="*/ 48 h 10000"/>
                <a:gd name="connsiteX2" fmla="*/ 5365 w 10000"/>
                <a:gd name="connsiteY2" fmla="*/ 1 h 10000"/>
                <a:gd name="connsiteX3" fmla="*/ 10000 w 10000"/>
                <a:gd name="connsiteY3" fmla="*/ 0 h 10000"/>
                <a:gd name="connsiteX4" fmla="*/ 8000 w 10000"/>
                <a:gd name="connsiteY4" fmla="*/ 10000 h 10000"/>
                <a:gd name="connsiteX5" fmla="*/ 2000 w 10000"/>
                <a:gd name="connsiteY5" fmla="*/ 10000 h 10000"/>
                <a:gd name="connsiteX6" fmla="*/ 0 w 10000"/>
                <a:gd name="connsiteY6" fmla="*/ 0 h 10000"/>
                <a:gd name="connsiteX0" fmla="*/ 0 w 10000"/>
                <a:gd name="connsiteY0" fmla="*/ 0 h 10000"/>
                <a:gd name="connsiteX1" fmla="*/ 4310 w 10000"/>
                <a:gd name="connsiteY1" fmla="*/ 1 h 10000"/>
                <a:gd name="connsiteX2" fmla="*/ 4870 w 10000"/>
                <a:gd name="connsiteY2" fmla="*/ 48 h 10000"/>
                <a:gd name="connsiteX3" fmla="*/ 5365 w 10000"/>
                <a:gd name="connsiteY3" fmla="*/ 1 h 10000"/>
                <a:gd name="connsiteX4" fmla="*/ 10000 w 10000"/>
                <a:gd name="connsiteY4" fmla="*/ 0 h 10000"/>
                <a:gd name="connsiteX5" fmla="*/ 8000 w 10000"/>
                <a:gd name="connsiteY5" fmla="*/ 10000 h 10000"/>
                <a:gd name="connsiteX6" fmla="*/ 2000 w 10000"/>
                <a:gd name="connsiteY6" fmla="*/ 1000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4310 w 10000"/>
                <a:gd name="connsiteY1" fmla="*/ 1 h 10000"/>
                <a:gd name="connsiteX2" fmla="*/ 4896 w 10000"/>
                <a:gd name="connsiteY2" fmla="*/ 2594 h 10000"/>
                <a:gd name="connsiteX3" fmla="*/ 5365 w 10000"/>
                <a:gd name="connsiteY3" fmla="*/ 1 h 10000"/>
                <a:gd name="connsiteX4" fmla="*/ 10000 w 10000"/>
                <a:gd name="connsiteY4" fmla="*/ 0 h 10000"/>
                <a:gd name="connsiteX5" fmla="*/ 8000 w 10000"/>
                <a:gd name="connsiteY5" fmla="*/ 10000 h 10000"/>
                <a:gd name="connsiteX6" fmla="*/ 2000 w 10000"/>
                <a:gd name="connsiteY6" fmla="*/ 10000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4310" y="1"/>
                  </a:lnTo>
                  <a:lnTo>
                    <a:pt x="4896" y="2594"/>
                  </a:lnTo>
                  <a:lnTo>
                    <a:pt x="5365" y="1"/>
                  </a:lnTo>
                  <a:lnTo>
                    <a:pt x="10000" y="0"/>
                  </a:lnTo>
                  <a:lnTo>
                    <a:pt x="8000" y="10000"/>
                  </a:lnTo>
                  <a:lnTo>
                    <a:pt x="2000" y="1000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ALU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884203" y="2229063"/>
              <a:ext cx="4026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+</a:t>
              </a:r>
            </a:p>
          </p:txBody>
        </p:sp>
        <p:cxnSp>
          <p:nvCxnSpPr>
            <p:cNvPr id="102" name="Straight Arrow Connector 101"/>
            <p:cNvCxnSpPr>
              <a:cxnSpLocks/>
            </p:cNvCxnSpPr>
            <p:nvPr/>
          </p:nvCxnSpPr>
          <p:spPr>
            <a:xfrm>
              <a:off x="6400800" y="2906608"/>
              <a:ext cx="3636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5912423" y="2721942"/>
              <a:ext cx="5645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i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imm</a:t>
              </a:r>
              <a:endParaRPr lang="en-US" sz="1800" i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>
              <a:off x="7283273" y="2494554"/>
              <a:ext cx="24976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7487308" y="3365983"/>
              <a:ext cx="715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i="1" dirty="0">
                  <a:solidFill>
                    <a:schemeClr val="bg1"/>
                  </a:solidFill>
                </a:rPr>
                <a:t>Data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483742" y="2313469"/>
              <a:ext cx="1049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i="1" dirty="0">
                  <a:solidFill>
                    <a:schemeClr val="bg1"/>
                  </a:solidFill>
                </a:rPr>
                <a:t>Address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F2716B7-38B0-B943-852B-1CFFBA830E65}"/>
                </a:ext>
              </a:extLst>
            </p:cNvPr>
            <p:cNvSpPr txBox="1"/>
            <p:nvPr/>
          </p:nvSpPr>
          <p:spPr>
            <a:xfrm>
              <a:off x="5759289" y="1714500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REG[</a:t>
              </a:r>
              <a:r>
                <a:rPr lang="en-US" sz="1800" i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rs</a:t>
              </a: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A0983B5-15CF-E041-A1BE-052DFC2C1DDB}"/>
                </a:ext>
              </a:extLst>
            </p:cNvPr>
            <p:cNvSpPr txBox="1"/>
            <p:nvPr/>
          </p:nvSpPr>
          <p:spPr>
            <a:xfrm>
              <a:off x="6147937" y="3170723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REG[</a:t>
              </a:r>
              <a:r>
                <a:rPr lang="en-US" sz="1800" i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rt</a:t>
              </a: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055A9D3-7048-EE49-8948-FA8B0CD2A92D}"/>
                </a:ext>
              </a:extLst>
            </p:cNvPr>
            <p:cNvCxnSpPr>
              <a:cxnSpLocks/>
            </p:cNvCxnSpPr>
            <p:nvPr/>
          </p:nvCxnSpPr>
          <p:spPr>
            <a:xfrm>
              <a:off x="5796807" y="2093869"/>
              <a:ext cx="9692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>
              <a:extLst>
                <a:ext uri="{FF2B5EF4-FFF2-40B4-BE49-F238E27FC236}">
                  <a16:creationId xmlns:a16="http://schemas.microsoft.com/office/drawing/2014/main" id="{24018F8F-F934-4A47-8BAE-7F68C4A406DE}"/>
                </a:ext>
              </a:extLst>
            </p:cNvPr>
            <p:cNvCxnSpPr>
              <a:cxnSpLocks/>
              <a:endCxn id="107" idx="1"/>
            </p:cNvCxnSpPr>
            <p:nvPr/>
          </p:nvCxnSpPr>
          <p:spPr>
            <a:xfrm>
              <a:off x="5796807" y="2690728"/>
              <a:ext cx="1690501" cy="859921"/>
            </a:xfrm>
            <a:prstGeom prst="bentConnector3">
              <a:avLst>
                <a:gd name="adj1" fmla="val 8705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3381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2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 to the left of me, ALU to the right, here I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17835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interconnect</a:t>
            </a:r>
            <a:r>
              <a:rPr lang="en-US" dirty="0"/>
              <a:t> lets the CPU parts </a:t>
            </a:r>
            <a:r>
              <a:rPr lang="en-US" b="1" dirty="0"/>
              <a:t>combine in many ways</a:t>
            </a:r>
          </a:p>
          <a:p>
            <a:r>
              <a:rPr lang="en-US" dirty="0"/>
              <a:t>it's like the CPU's "circulatory system" </a:t>
            </a:r>
            <a:r>
              <a:rPr lang="mr-IN" dirty="0"/>
              <a:t>–</a:t>
            </a:r>
            <a:r>
              <a:rPr lang="en-US" dirty="0"/>
              <a:t> it </a:t>
            </a:r>
            <a:r>
              <a:rPr lang="en-US" b="1" dirty="0"/>
              <a:t>moves </a:t>
            </a:r>
            <a:r>
              <a:rPr lang="en-US" b="1" i="1" dirty="0">
                <a:solidFill>
                  <a:srgbClr val="FF0000"/>
                </a:solidFill>
              </a:rPr>
              <a:t>data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around</a:t>
            </a:r>
          </a:p>
          <a:p>
            <a:r>
              <a:rPr lang="en-US" dirty="0"/>
              <a:t>think about which instructions move data between which parts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25221" y="1750723"/>
            <a:ext cx="1222349" cy="217846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Register File</a:t>
            </a:r>
          </a:p>
        </p:txBody>
      </p:sp>
      <p:sp>
        <p:nvSpPr>
          <p:cNvPr id="9" name="Flowchart: Manual Operation 5"/>
          <p:cNvSpPr/>
          <p:nvPr/>
        </p:nvSpPr>
        <p:spPr>
          <a:xfrm rot="16200000">
            <a:off x="6249925" y="3423960"/>
            <a:ext cx="1552188" cy="66505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45 h 10045"/>
              <a:gd name="connsiteX1" fmla="*/ 4870 w 10000"/>
              <a:gd name="connsiteY1" fmla="*/ 0 h 10045"/>
              <a:gd name="connsiteX2" fmla="*/ 10000 w 10000"/>
              <a:gd name="connsiteY2" fmla="*/ 45 h 10045"/>
              <a:gd name="connsiteX3" fmla="*/ 8000 w 10000"/>
              <a:gd name="connsiteY3" fmla="*/ 10045 h 10045"/>
              <a:gd name="connsiteX4" fmla="*/ 2000 w 10000"/>
              <a:gd name="connsiteY4" fmla="*/ 10045 h 10045"/>
              <a:gd name="connsiteX5" fmla="*/ 0 w 10000"/>
              <a:gd name="connsiteY5" fmla="*/ 45 h 10045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5365 w 10000"/>
              <a:gd name="connsiteY2" fmla="*/ 1 h 10000"/>
              <a:gd name="connsiteX3" fmla="*/ 10000 w 10000"/>
              <a:gd name="connsiteY3" fmla="*/ 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70 w 10000"/>
              <a:gd name="connsiteY2" fmla="*/ 48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96 w 10000"/>
              <a:gd name="connsiteY2" fmla="*/ 2594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4310" y="1"/>
                </a:lnTo>
                <a:lnTo>
                  <a:pt x="4896" y="2594"/>
                </a:lnTo>
                <a:lnTo>
                  <a:pt x="5365" y="1"/>
                </a:lnTo>
                <a:lnTo>
                  <a:pt x="10000" y="0"/>
                </a:lnTo>
                <a:lnTo>
                  <a:pt x="8000" y="10000"/>
                </a:lnTo>
                <a:lnTo>
                  <a:pt x="2000" y="10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   </a:t>
            </a:r>
          </a:p>
          <a:p>
            <a:pPr algn="ctr"/>
            <a:endParaRPr lang="en-US" sz="1800" b="1" dirty="0">
              <a:solidFill>
                <a:schemeClr val="tx1"/>
              </a:solidFill>
            </a:endParaRPr>
          </a:p>
          <a:p>
            <a:pPr algn="ctr"/>
            <a:r>
              <a:rPr lang="en-US" sz="1800" b="1" dirty="0">
                <a:solidFill>
                  <a:schemeClr val="bg1"/>
                </a:solidFill>
              </a:rPr>
              <a:t>ALU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92701" y="1755018"/>
            <a:ext cx="1793604" cy="121101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Data Memory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2167" y="3133280"/>
            <a:ext cx="1793604" cy="121101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Instruction Memory</a:t>
            </a:r>
          </a:p>
        </p:txBody>
      </p:sp>
      <p:sp>
        <p:nvSpPr>
          <p:cNvPr id="21" name="Left-Right Arrow 20"/>
          <p:cNvSpPr/>
          <p:nvPr/>
        </p:nvSpPr>
        <p:spPr>
          <a:xfrm>
            <a:off x="5047570" y="3126872"/>
            <a:ext cx="1645920" cy="49621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add, sub, etc.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047570" y="1897116"/>
            <a:ext cx="1645920" cy="49621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stores</a:t>
            </a:r>
          </a:p>
        </p:txBody>
      </p:sp>
      <p:sp>
        <p:nvSpPr>
          <p:cNvPr id="27" name="Right Arrow 26"/>
          <p:cNvSpPr/>
          <p:nvPr/>
        </p:nvSpPr>
        <p:spPr>
          <a:xfrm flipH="1">
            <a:off x="5047570" y="2318347"/>
            <a:ext cx="1645920" cy="49621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loads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347383" y="1847583"/>
            <a:ext cx="838388" cy="948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PC </a:t>
            </a:r>
          </a:p>
        </p:txBody>
      </p:sp>
      <p:sp>
        <p:nvSpPr>
          <p:cNvPr id="31" name="Right Arrow 30"/>
          <p:cNvSpPr/>
          <p:nvPr/>
        </p:nvSpPr>
        <p:spPr>
          <a:xfrm flipH="1">
            <a:off x="2185771" y="2318347"/>
            <a:ext cx="1645920" cy="49621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jr</a:t>
            </a:r>
            <a:endParaRPr lang="en-US" b="1" dirty="0"/>
          </a:p>
        </p:txBody>
      </p:sp>
      <p:sp>
        <p:nvSpPr>
          <p:cNvPr id="32" name="Right Arrow 31"/>
          <p:cNvSpPr/>
          <p:nvPr/>
        </p:nvSpPr>
        <p:spPr>
          <a:xfrm>
            <a:off x="2185771" y="3126278"/>
            <a:ext cx="1645920" cy="49621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li? (immediate)</a:t>
            </a:r>
          </a:p>
        </p:txBody>
      </p:sp>
      <p:sp>
        <p:nvSpPr>
          <p:cNvPr id="33" name="Right Arrow 32"/>
          <p:cNvSpPr/>
          <p:nvPr/>
        </p:nvSpPr>
        <p:spPr>
          <a:xfrm>
            <a:off x="2185771" y="3910733"/>
            <a:ext cx="4507719" cy="49621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addi</a:t>
            </a:r>
            <a:r>
              <a:rPr lang="en-US" b="1" dirty="0"/>
              <a:t>, </a:t>
            </a:r>
            <a:r>
              <a:rPr lang="en-US" b="1" dirty="0" err="1"/>
              <a:t>ori</a:t>
            </a:r>
            <a:r>
              <a:rPr lang="en-US" b="1" dirty="0"/>
              <a:t>, </a:t>
            </a:r>
            <a:r>
              <a:rPr lang="en-US" b="1" dirty="0" err="1"/>
              <a:t>lw</a:t>
            </a:r>
            <a:r>
              <a:rPr lang="en-US" b="1" dirty="0"/>
              <a:t>, </a:t>
            </a:r>
            <a:r>
              <a:rPr lang="en-US" b="1" dirty="0" err="1"/>
              <a:t>sw</a:t>
            </a:r>
            <a:r>
              <a:rPr lang="en-US" b="1" dirty="0"/>
              <a:t>, etc. (immediate)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2185771" y="1897116"/>
            <a:ext cx="1645920" cy="49621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jal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053386" y="4663019"/>
            <a:ext cx="73802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starting to take shape</a:t>
            </a:r>
            <a:r>
              <a:rPr lang="mr-IN" sz="2200" dirty="0"/>
              <a:t>…</a:t>
            </a:r>
            <a:r>
              <a:rPr lang="en-US" sz="2200" dirty="0"/>
              <a:t> but consider the register file. there are </a:t>
            </a:r>
            <a:r>
              <a:rPr lang="en-US" sz="2200" b="1" dirty="0"/>
              <a:t>several parts </a:t>
            </a:r>
            <a:r>
              <a:rPr lang="en-US" sz="2200" dirty="0"/>
              <a:t>that send values into it.</a:t>
            </a:r>
          </a:p>
        </p:txBody>
      </p:sp>
      <p:sp>
        <p:nvSpPr>
          <p:cNvPr id="19" name="Bent Arrow 18">
            <a:extLst>
              <a:ext uri="{FF2B5EF4-FFF2-40B4-BE49-F238E27FC236}">
                <a16:creationId xmlns:a16="http://schemas.microsoft.com/office/drawing/2014/main" id="{DBED68EF-EFDB-CA48-9EA1-261826B0125B}"/>
              </a:ext>
            </a:extLst>
          </p:cNvPr>
          <p:cNvSpPr/>
          <p:nvPr/>
        </p:nvSpPr>
        <p:spPr>
          <a:xfrm>
            <a:off x="539851" y="2236542"/>
            <a:ext cx="807532" cy="896738"/>
          </a:xfrm>
          <a:prstGeom prst="bentArrow">
            <a:avLst>
              <a:gd name="adj1" fmla="val 35616"/>
              <a:gd name="adj2" fmla="val 28539"/>
              <a:gd name="adj3" fmla="val 25000"/>
              <a:gd name="adj4" fmla="val 3961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beq</a:t>
            </a:r>
            <a:r>
              <a:rPr lang="en-US" b="1" dirty="0"/>
              <a:t>, j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20" name="Bent Arrow 19">
            <a:extLst>
              <a:ext uri="{FF2B5EF4-FFF2-40B4-BE49-F238E27FC236}">
                <a16:creationId xmlns:a16="http://schemas.microsoft.com/office/drawing/2014/main" id="{38CCFF15-9CCF-EC43-9740-B604245315F0}"/>
              </a:ext>
            </a:extLst>
          </p:cNvPr>
          <p:cNvSpPr/>
          <p:nvPr/>
        </p:nvSpPr>
        <p:spPr>
          <a:xfrm rot="5400000" flipH="1">
            <a:off x="7310348" y="3014235"/>
            <a:ext cx="962074" cy="865675"/>
          </a:xfrm>
          <a:prstGeom prst="bentArrow">
            <a:avLst>
              <a:gd name="adj1" fmla="val 35616"/>
              <a:gd name="adj2" fmla="val 28539"/>
              <a:gd name="adj3" fmla="val 25000"/>
              <a:gd name="adj4" fmla="val 3961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 err="1"/>
              <a:t>lw</a:t>
            </a:r>
            <a:r>
              <a:rPr lang="en-US" b="1" dirty="0"/>
              <a:t>/</a:t>
            </a:r>
            <a:r>
              <a:rPr lang="en-US" b="1" dirty="0" err="1"/>
              <a:t>sw</a:t>
            </a:r>
            <a:r>
              <a:rPr lang="en-US" b="1" dirty="0"/>
              <a:t>     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B7D4D2-4211-374B-B99B-A293CFDA6E17}"/>
              </a:ext>
            </a:extLst>
          </p:cNvPr>
          <p:cNvSpPr txBox="1"/>
          <p:nvPr/>
        </p:nvSpPr>
        <p:spPr>
          <a:xfrm>
            <a:off x="7315200" y="389439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(address)</a:t>
            </a:r>
          </a:p>
        </p:txBody>
      </p:sp>
    </p:spTree>
    <p:extLst>
      <p:ext uri="{BB962C8B-B14F-4D97-AF65-F5344CB8AC3E}">
        <p14:creationId xmlns:p14="http://schemas.microsoft.com/office/powerpoint/2010/main" val="1986409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25" grpId="0"/>
      <p:bldP spid="19" grpId="0" animBg="1"/>
      <p:bldP spid="20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2E637-0943-6E4F-B467-8993044EC1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we have,</a:t>
            </a:r>
            <a:br>
              <a:rPr lang="en-US" dirty="0"/>
            </a:br>
            <a:r>
              <a:rPr lang="en-US" dirty="0"/>
              <a:t>What we need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88E081-CA58-6345-AD2B-39F13B6B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000FC-07AA-414D-8F2C-4E0BFBE0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6774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Conjunction 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532502"/>
          </a:xfrm>
        </p:spPr>
        <p:txBody>
          <a:bodyPr>
            <a:normAutofit/>
          </a:bodyPr>
          <a:lstStyle/>
          <a:p>
            <a:r>
              <a:rPr lang="en-US" dirty="0"/>
              <a:t>when you have </a:t>
            </a:r>
            <a:r>
              <a:rPr lang="en-US" b="1" dirty="0"/>
              <a:t>several sources </a:t>
            </a:r>
            <a:r>
              <a:rPr lang="en-US" dirty="0"/>
              <a:t>going into </a:t>
            </a:r>
            <a:r>
              <a:rPr lang="en-US" b="1" dirty="0"/>
              <a:t>one destination…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93051" y="1349533"/>
            <a:ext cx="1222349" cy="217846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Register File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04290" y="1029493"/>
            <a:ext cx="2568376" cy="2787185"/>
            <a:chOff x="1055282" y="1390946"/>
            <a:chExt cx="2568376" cy="2787185"/>
          </a:xfrm>
        </p:grpSpPr>
        <p:sp>
          <p:nvSpPr>
            <p:cNvPr id="9" name="Right Arrow 8"/>
            <p:cNvSpPr/>
            <p:nvPr/>
          </p:nvSpPr>
          <p:spPr>
            <a:xfrm>
              <a:off x="1055282" y="2106648"/>
              <a:ext cx="2568376" cy="640080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data loaded from memory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 rot="10800000" flipH="1" flipV="1">
              <a:off x="1055282" y="1390946"/>
              <a:ext cx="2568376" cy="64008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ALU results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055282" y="2822350"/>
              <a:ext cx="2568376" cy="64008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instruction </a:t>
              </a:r>
              <a:r>
                <a:rPr lang="en-US" b="1" dirty="0" err="1"/>
                <a:t>immediates</a:t>
              </a:r>
              <a:endParaRPr lang="en-US" b="1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055282" y="3538051"/>
              <a:ext cx="2568376" cy="64008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PC+4 (for </a:t>
              </a:r>
              <a:r>
                <a:rPr lang="en-US" b="1" dirty="0" err="1"/>
                <a:t>jal</a:t>
              </a:r>
              <a:r>
                <a:rPr lang="en-US" b="1" dirty="0"/>
                <a:t>)</a:t>
              </a:r>
            </a:p>
          </p:txBody>
        </p:sp>
      </p:grpSp>
      <p:sp>
        <p:nvSpPr>
          <p:cNvPr id="13" name="Trapezoid 12"/>
          <p:cNvSpPr/>
          <p:nvPr/>
        </p:nvSpPr>
        <p:spPr>
          <a:xfrm rot="5400000">
            <a:off x="5360937" y="1964595"/>
            <a:ext cx="2971800" cy="948342"/>
          </a:xfrm>
          <a:prstGeom prst="trapezoid">
            <a:avLst>
              <a:gd name="adj" fmla="val 4642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3" idx="0"/>
            <a:endCxn id="8" idx="1"/>
          </p:cNvCxnSpPr>
          <p:nvPr/>
        </p:nvCxnSpPr>
        <p:spPr>
          <a:xfrm>
            <a:off x="7321008" y="2438766"/>
            <a:ext cx="3720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919980" y="3695700"/>
            <a:ext cx="1853713" cy="1018244"/>
            <a:chOff x="3170972" y="4052264"/>
            <a:chExt cx="1853713" cy="1018244"/>
          </a:xfrm>
        </p:grpSpPr>
        <p:sp>
          <p:nvSpPr>
            <p:cNvPr id="18" name="TextBox 17"/>
            <p:cNvSpPr txBox="1"/>
            <p:nvPr/>
          </p:nvSpPr>
          <p:spPr>
            <a:xfrm>
              <a:off x="3170972" y="4608843"/>
              <a:ext cx="1853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err="1">
                  <a:solidFill>
                    <a:srgbClr val="00B0F0"/>
                  </a:solidFill>
                </a:rPr>
                <a:t>RegDataSrc</a:t>
              </a:r>
              <a:endParaRPr lang="en-US" sz="2400" b="1" i="1" dirty="0">
                <a:solidFill>
                  <a:srgbClr val="00B0F0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936289" y="4052264"/>
              <a:ext cx="496227" cy="589810"/>
              <a:chOff x="3936289" y="4052264"/>
              <a:chExt cx="496227" cy="589810"/>
            </a:xfrm>
          </p:grpSpPr>
          <p:grpSp>
            <p:nvGrpSpPr>
              <p:cNvPr id="21" name="Group 20"/>
              <p:cNvGrpSpPr/>
              <p:nvPr/>
            </p:nvGrpSpPr>
            <p:grpSpPr>
              <a:xfrm rot="5400000" flipH="1">
                <a:off x="3820251" y="4168302"/>
                <a:ext cx="589098" cy="357021"/>
                <a:chOff x="3564912" y="4514975"/>
                <a:chExt cx="589098" cy="357021"/>
              </a:xfrm>
            </p:grpSpPr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3564912" y="4707285"/>
                  <a:ext cx="589098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flipV="1">
                  <a:off x="3755622" y="4514975"/>
                  <a:ext cx="207678" cy="357021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4114800" y="4272742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i="1" dirty="0">
                    <a:solidFill>
                      <a:srgbClr val="00B0F0"/>
                    </a:solidFill>
                  </a:rPr>
                  <a:t>2</a:t>
                </a: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85701" y="2070882"/>
            <a:ext cx="3683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how do we </a:t>
            </a:r>
            <a:r>
              <a:rPr lang="en-US" sz="2200" b="1" dirty="0" err="1"/>
              <a:t>choooooose</a:t>
            </a:r>
            <a:r>
              <a:rPr lang="en-US" sz="2200" dirty="0"/>
              <a:t> which thing to write?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021" y="2830437"/>
            <a:ext cx="3683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we have a select. this is </a:t>
            </a:r>
            <a:r>
              <a:rPr lang="en-US" sz="2200" b="1" dirty="0"/>
              <a:t>another control signal!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8896" y="3867558"/>
            <a:ext cx="441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every MUX</a:t>
            </a:r>
            <a:r>
              <a:rPr lang="en-US" sz="2200" dirty="0"/>
              <a:t> in the interconnect needs a control signal.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62601" y="4651802"/>
            <a:ext cx="260241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the book calls this "</a:t>
            </a:r>
            <a:r>
              <a:rPr lang="en-US" sz="1050" dirty="0" err="1"/>
              <a:t>MemToReg</a:t>
            </a:r>
            <a:r>
              <a:rPr lang="en-US" sz="1050" dirty="0"/>
              <a:t>" which is a terrible name and is inconsistent with the rest of the control signal names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5702" y="981300"/>
            <a:ext cx="3683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only </a:t>
            </a:r>
            <a:r>
              <a:rPr lang="en-US" sz="2200" i="1" dirty="0"/>
              <a:t>one</a:t>
            </a:r>
            <a:r>
              <a:rPr lang="en-US" sz="2200" dirty="0"/>
              <a:t> of these is written to the register file on each instruction.</a:t>
            </a:r>
          </a:p>
        </p:txBody>
      </p:sp>
    </p:spTree>
    <p:extLst>
      <p:ext uri="{BB962C8B-B14F-4D97-AF65-F5344CB8AC3E}">
        <p14:creationId xmlns:p14="http://schemas.microsoft.com/office/powerpoint/2010/main" val="504072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27" grpId="0"/>
      <p:bldP spid="28" grpId="0"/>
      <p:bldP spid="29" grpId="0"/>
      <p:bldP spid="30" grpId="0"/>
      <p:bldP spid="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Interconnected (MIPS, not your project)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942731"/>
          </a:xfrm>
        </p:spPr>
        <p:txBody>
          <a:bodyPr/>
          <a:lstStyle/>
          <a:p>
            <a:r>
              <a:rPr lang="en-US" dirty="0"/>
              <a:t>if we want to make a </a:t>
            </a:r>
            <a:r>
              <a:rPr lang="en-US" dirty="0" err="1"/>
              <a:t>suuuuper</a:t>
            </a:r>
            <a:r>
              <a:rPr lang="en-US" dirty="0"/>
              <a:t> simple version </a:t>
            </a:r>
            <a:r>
              <a:rPr lang="en-US" b="1" dirty="0"/>
              <a:t>of MIPS,</a:t>
            </a:r>
            <a:r>
              <a:rPr lang="en-US" dirty="0"/>
              <a:t> we can connect the pieces together like this: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6371" y="2192106"/>
            <a:ext cx="1071904" cy="1558359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Register File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48275" y="2586249"/>
            <a:ext cx="1090551" cy="887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83948" y="4315809"/>
            <a:ext cx="1291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/>
              <a:t>imm</a:t>
            </a:r>
            <a:r>
              <a:rPr lang="en-US" sz="1600" b="1" dirty="0"/>
              <a:t> field</a:t>
            </a:r>
          </a:p>
        </p:txBody>
      </p:sp>
      <p:sp>
        <p:nvSpPr>
          <p:cNvPr id="13" name="Flowchart: Manual Operation 5"/>
          <p:cNvSpPr/>
          <p:nvPr/>
        </p:nvSpPr>
        <p:spPr>
          <a:xfrm rot="16200000">
            <a:off x="3148182" y="2553801"/>
            <a:ext cx="1854533" cy="87324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45 h 10045"/>
              <a:gd name="connsiteX1" fmla="*/ 4870 w 10000"/>
              <a:gd name="connsiteY1" fmla="*/ 0 h 10045"/>
              <a:gd name="connsiteX2" fmla="*/ 10000 w 10000"/>
              <a:gd name="connsiteY2" fmla="*/ 45 h 10045"/>
              <a:gd name="connsiteX3" fmla="*/ 8000 w 10000"/>
              <a:gd name="connsiteY3" fmla="*/ 10045 h 10045"/>
              <a:gd name="connsiteX4" fmla="*/ 2000 w 10000"/>
              <a:gd name="connsiteY4" fmla="*/ 10045 h 10045"/>
              <a:gd name="connsiteX5" fmla="*/ 0 w 10000"/>
              <a:gd name="connsiteY5" fmla="*/ 45 h 10045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5365 w 10000"/>
              <a:gd name="connsiteY2" fmla="*/ 1 h 10000"/>
              <a:gd name="connsiteX3" fmla="*/ 10000 w 10000"/>
              <a:gd name="connsiteY3" fmla="*/ 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70 w 10000"/>
              <a:gd name="connsiteY2" fmla="*/ 48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96 w 10000"/>
              <a:gd name="connsiteY2" fmla="*/ 2594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4310" y="1"/>
                </a:lnTo>
                <a:lnTo>
                  <a:pt x="4896" y="2594"/>
                </a:lnTo>
                <a:lnTo>
                  <a:pt x="5365" y="1"/>
                </a:lnTo>
                <a:lnTo>
                  <a:pt x="10000" y="0"/>
                </a:lnTo>
                <a:lnTo>
                  <a:pt x="8000" y="10000"/>
                </a:lnTo>
                <a:lnTo>
                  <a:pt x="200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ALU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349089" y="1573518"/>
            <a:ext cx="1592750" cy="369332"/>
            <a:chOff x="5943599" y="1554474"/>
            <a:chExt cx="1592750" cy="369332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7106581" y="1759558"/>
              <a:ext cx="429768" cy="0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943599" y="1554474"/>
              <a:ext cx="1311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 err="1">
                  <a:solidFill>
                    <a:srgbClr val="00B0F0"/>
                  </a:solidFill>
                </a:rPr>
                <a:t>MemWE</a:t>
              </a:r>
              <a:endParaRPr lang="en-US" sz="1800" b="1" i="1" dirty="0">
                <a:solidFill>
                  <a:srgbClr val="00B0F0"/>
                </a:solidFill>
              </a:endParaRPr>
            </a:p>
          </p:txBody>
        </p:sp>
      </p:grpSp>
      <p:cxnSp>
        <p:nvCxnSpPr>
          <p:cNvPr id="17" name="Straight Arrow Connector 32"/>
          <p:cNvCxnSpPr/>
          <p:nvPr/>
        </p:nvCxnSpPr>
        <p:spPr>
          <a:xfrm>
            <a:off x="2541501" y="3167080"/>
            <a:ext cx="479901" cy="21806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7"/>
          <p:cNvCxnSpPr/>
          <p:nvPr/>
        </p:nvCxnSpPr>
        <p:spPr>
          <a:xfrm flipV="1">
            <a:off x="2552942" y="3750465"/>
            <a:ext cx="479903" cy="72442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rapezoid 18"/>
          <p:cNvSpPr/>
          <p:nvPr/>
        </p:nvSpPr>
        <p:spPr>
          <a:xfrm rot="5400000">
            <a:off x="2839982" y="3377923"/>
            <a:ext cx="777514" cy="414674"/>
          </a:xfrm>
          <a:prstGeom prst="trapezoid">
            <a:avLst>
              <a:gd name="adj" fmla="val 3765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8" name="Group 577"/>
          <p:cNvGrpSpPr/>
          <p:nvPr/>
        </p:nvGrpSpPr>
        <p:grpSpPr>
          <a:xfrm>
            <a:off x="2838913" y="3878559"/>
            <a:ext cx="1020353" cy="856223"/>
            <a:chOff x="4239849" y="3909145"/>
            <a:chExt cx="1020353" cy="856223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4629675" y="3909145"/>
              <a:ext cx="0" cy="509771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239849" y="4396036"/>
              <a:ext cx="10203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 err="1">
                  <a:solidFill>
                    <a:srgbClr val="00B0F0"/>
                  </a:solidFill>
                </a:rPr>
                <a:t>ALUSrc</a:t>
              </a:r>
              <a:endParaRPr lang="en-US" sz="1800" b="1" i="1" dirty="0">
                <a:solidFill>
                  <a:srgbClr val="00B0F0"/>
                </a:solidFill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 flipV="1">
            <a:off x="3436076" y="3604592"/>
            <a:ext cx="187574" cy="86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9" name="Group 578"/>
          <p:cNvGrpSpPr/>
          <p:nvPr/>
        </p:nvGrpSpPr>
        <p:grpSpPr>
          <a:xfrm>
            <a:off x="3817176" y="3670490"/>
            <a:ext cx="976092" cy="886359"/>
            <a:chOff x="5218774" y="3743523"/>
            <a:chExt cx="976092" cy="886359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579085" y="3743523"/>
              <a:ext cx="0" cy="568468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218774" y="4260550"/>
              <a:ext cx="976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i="1" dirty="0" err="1">
                  <a:solidFill>
                    <a:srgbClr val="00B0F0"/>
                  </a:solidFill>
                </a:rPr>
                <a:t>ALUOp</a:t>
              </a:r>
              <a:endParaRPr lang="en-US" sz="1800" b="1" i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35376" y="2128825"/>
            <a:ext cx="947121" cy="369332"/>
            <a:chOff x="3129886" y="2109781"/>
            <a:chExt cx="947121" cy="369332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3704464" y="2297406"/>
              <a:ext cx="372543" cy="1178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129886" y="2109781"/>
              <a:ext cx="658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 err="1">
                  <a:solidFill>
                    <a:srgbClr val="00B0F0"/>
                  </a:solidFill>
                </a:rPr>
                <a:t>rd</a:t>
              </a:r>
              <a:endParaRPr lang="en-US" sz="1800" b="1" i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580" name="Group 579"/>
          <p:cNvGrpSpPr/>
          <p:nvPr/>
        </p:nvGrpSpPr>
        <p:grpSpPr>
          <a:xfrm>
            <a:off x="1177011" y="1465434"/>
            <a:ext cx="1268218" cy="716936"/>
            <a:chOff x="2577947" y="1496020"/>
            <a:chExt cx="1268218" cy="716936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3226026" y="1813199"/>
              <a:ext cx="0" cy="399757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577947" y="1496020"/>
              <a:ext cx="1268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 err="1">
                  <a:solidFill>
                    <a:srgbClr val="00B0F0"/>
                  </a:solidFill>
                </a:rPr>
                <a:t>RegWE</a:t>
              </a:r>
              <a:endParaRPr lang="en-US" sz="1600" b="1" i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29" name="Trapezoid 28"/>
          <p:cNvSpPr/>
          <p:nvPr/>
        </p:nvSpPr>
        <p:spPr>
          <a:xfrm rot="5400000">
            <a:off x="511457" y="3259503"/>
            <a:ext cx="712338" cy="379914"/>
          </a:xfrm>
          <a:prstGeom prst="trapezoid">
            <a:avLst>
              <a:gd name="adj" fmla="val 3765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577" name="Group 576"/>
          <p:cNvGrpSpPr/>
          <p:nvPr/>
        </p:nvGrpSpPr>
        <p:grpSpPr>
          <a:xfrm>
            <a:off x="309170" y="3705120"/>
            <a:ext cx="1595902" cy="568269"/>
            <a:chOff x="1710106" y="3735706"/>
            <a:chExt cx="1595902" cy="568269"/>
          </a:xfrm>
        </p:grpSpPr>
        <p:cxnSp>
          <p:nvCxnSpPr>
            <p:cNvPr id="30" name="Straight Arrow Connector 29"/>
            <p:cNvCxnSpPr/>
            <p:nvPr/>
          </p:nvCxnSpPr>
          <p:spPr>
            <a:xfrm flipH="1" flipV="1">
              <a:off x="2278994" y="3735706"/>
              <a:ext cx="8701" cy="251821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710106" y="3934643"/>
              <a:ext cx="159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 err="1">
                  <a:solidFill>
                    <a:srgbClr val="00B0F0"/>
                  </a:solidFill>
                </a:rPr>
                <a:t>RegDataSrc</a:t>
              </a:r>
              <a:endParaRPr lang="en-US" sz="1800" b="1" i="1" dirty="0">
                <a:solidFill>
                  <a:srgbClr val="00B0F0"/>
                </a:solidFill>
              </a:endParaRPr>
            </a:p>
          </p:txBody>
        </p:sp>
      </p:grpSp>
      <p:cxnSp>
        <p:nvCxnSpPr>
          <p:cNvPr id="32" name="Straight Arrow Connector 36"/>
          <p:cNvCxnSpPr/>
          <p:nvPr/>
        </p:nvCxnSpPr>
        <p:spPr>
          <a:xfrm>
            <a:off x="1055206" y="3452960"/>
            <a:ext cx="436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524580" y="2379244"/>
            <a:ext cx="947121" cy="369332"/>
            <a:chOff x="3119090" y="2360200"/>
            <a:chExt cx="947121" cy="369332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693668" y="2547825"/>
              <a:ext cx="372543" cy="1178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119090" y="2360200"/>
              <a:ext cx="658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 err="1">
                  <a:solidFill>
                    <a:srgbClr val="00B0F0"/>
                  </a:solidFill>
                </a:rPr>
                <a:t>rs</a:t>
              </a:r>
              <a:endParaRPr lang="en-US" sz="1800" b="1" i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8815" y="2628701"/>
            <a:ext cx="947121" cy="369332"/>
            <a:chOff x="3113325" y="2609657"/>
            <a:chExt cx="947121" cy="369332"/>
          </a:xfrm>
        </p:grpSpPr>
        <p:cxnSp>
          <p:nvCxnSpPr>
            <p:cNvPr id="35" name="Straight Arrow Connector 34"/>
            <p:cNvCxnSpPr/>
            <p:nvPr/>
          </p:nvCxnSpPr>
          <p:spPr>
            <a:xfrm flipV="1">
              <a:off x="3687903" y="2797282"/>
              <a:ext cx="372543" cy="1178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113325" y="2609657"/>
              <a:ext cx="658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 err="1">
                  <a:solidFill>
                    <a:srgbClr val="00B0F0"/>
                  </a:solidFill>
                </a:rPr>
                <a:t>rt</a:t>
              </a:r>
              <a:endParaRPr lang="en-US" sz="1800" b="1" i="1" dirty="0">
                <a:solidFill>
                  <a:srgbClr val="00B0F0"/>
                </a:solidFill>
              </a:endParaRPr>
            </a:p>
          </p:txBody>
        </p:sp>
      </p:grpSp>
      <p:cxnSp>
        <p:nvCxnSpPr>
          <p:cNvPr id="38" name="Straight Arrow Connector 27"/>
          <p:cNvCxnSpPr/>
          <p:nvPr/>
        </p:nvCxnSpPr>
        <p:spPr>
          <a:xfrm flipV="1">
            <a:off x="4512071" y="2499348"/>
            <a:ext cx="413399" cy="394379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41"/>
          <p:cNvSpPr/>
          <p:nvPr/>
        </p:nvSpPr>
        <p:spPr>
          <a:xfrm>
            <a:off x="235776" y="2893727"/>
            <a:ext cx="4745015" cy="2046514"/>
          </a:xfrm>
          <a:custGeom>
            <a:avLst/>
            <a:gdLst>
              <a:gd name="connsiteX0" fmla="*/ 4288971 w 4778828"/>
              <a:gd name="connsiteY0" fmla="*/ 0 h 2046514"/>
              <a:gd name="connsiteX1" fmla="*/ 4778828 w 4778828"/>
              <a:gd name="connsiteY1" fmla="*/ 0 h 2046514"/>
              <a:gd name="connsiteX2" fmla="*/ 4778828 w 4778828"/>
              <a:gd name="connsiteY2" fmla="*/ 2046514 h 2046514"/>
              <a:gd name="connsiteX3" fmla="*/ 0 w 4778828"/>
              <a:gd name="connsiteY3" fmla="*/ 2046514 h 2046514"/>
              <a:gd name="connsiteX4" fmla="*/ 0 w 4778828"/>
              <a:gd name="connsiteY4" fmla="*/ 326572 h 2046514"/>
              <a:gd name="connsiteX5" fmla="*/ 446314 w 4778828"/>
              <a:gd name="connsiteY5" fmla="*/ 348343 h 2046514"/>
              <a:gd name="connsiteX0" fmla="*/ 4288971 w 4778828"/>
              <a:gd name="connsiteY0" fmla="*/ 0 h 2046514"/>
              <a:gd name="connsiteX1" fmla="*/ 4778828 w 4778828"/>
              <a:gd name="connsiteY1" fmla="*/ 0 h 2046514"/>
              <a:gd name="connsiteX2" fmla="*/ 4778828 w 4778828"/>
              <a:gd name="connsiteY2" fmla="*/ 2046514 h 2046514"/>
              <a:gd name="connsiteX3" fmla="*/ 0 w 4778828"/>
              <a:gd name="connsiteY3" fmla="*/ 2046514 h 2046514"/>
              <a:gd name="connsiteX4" fmla="*/ 0 w 4778828"/>
              <a:gd name="connsiteY4" fmla="*/ 326572 h 2046514"/>
              <a:gd name="connsiteX5" fmla="*/ 446314 w 4778828"/>
              <a:gd name="connsiteY5" fmla="*/ 315686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8828" h="2046514">
                <a:moveTo>
                  <a:pt x="4288971" y="0"/>
                </a:moveTo>
                <a:lnTo>
                  <a:pt x="4778828" y="0"/>
                </a:lnTo>
                <a:lnTo>
                  <a:pt x="4778828" y="2046514"/>
                </a:lnTo>
                <a:lnTo>
                  <a:pt x="0" y="2046514"/>
                </a:lnTo>
                <a:lnTo>
                  <a:pt x="0" y="326572"/>
                </a:lnTo>
                <a:lnTo>
                  <a:pt x="446314" y="315686"/>
                </a:lnTo>
              </a:path>
            </a:pathLst>
          </a:custGeom>
          <a:noFill/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42"/>
          <p:cNvSpPr/>
          <p:nvPr/>
        </p:nvSpPr>
        <p:spPr>
          <a:xfrm>
            <a:off x="377290" y="2229699"/>
            <a:ext cx="5943600" cy="2906485"/>
          </a:xfrm>
          <a:custGeom>
            <a:avLst/>
            <a:gdLst>
              <a:gd name="connsiteX0" fmla="*/ 5606143 w 5943600"/>
              <a:gd name="connsiteY0" fmla="*/ 0 h 2906485"/>
              <a:gd name="connsiteX1" fmla="*/ 5943600 w 5943600"/>
              <a:gd name="connsiteY1" fmla="*/ 0 h 2906485"/>
              <a:gd name="connsiteX2" fmla="*/ 5943600 w 5943600"/>
              <a:gd name="connsiteY2" fmla="*/ 2906485 h 2906485"/>
              <a:gd name="connsiteX3" fmla="*/ 0 w 5943600"/>
              <a:gd name="connsiteY3" fmla="*/ 2906485 h 2906485"/>
              <a:gd name="connsiteX4" fmla="*/ 0 w 5943600"/>
              <a:gd name="connsiteY4" fmla="*/ 1393371 h 2906485"/>
              <a:gd name="connsiteX5" fmla="*/ 283029 w 5943600"/>
              <a:gd name="connsiteY5" fmla="*/ 1393371 h 290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3600" h="2906485">
                <a:moveTo>
                  <a:pt x="5606143" y="0"/>
                </a:moveTo>
                <a:lnTo>
                  <a:pt x="5943600" y="0"/>
                </a:lnTo>
                <a:lnTo>
                  <a:pt x="5943600" y="2906485"/>
                </a:lnTo>
                <a:lnTo>
                  <a:pt x="0" y="2906485"/>
                </a:lnTo>
                <a:lnTo>
                  <a:pt x="0" y="1393371"/>
                </a:lnTo>
                <a:lnTo>
                  <a:pt x="283029" y="1393371"/>
                </a:lnTo>
              </a:path>
            </a:pathLst>
          </a:custGeom>
          <a:noFill/>
          <a:ln w="381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/>
          <p:cNvSpPr/>
          <p:nvPr/>
        </p:nvSpPr>
        <p:spPr>
          <a:xfrm>
            <a:off x="4923664" y="1226714"/>
            <a:ext cx="1222349" cy="139909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Data Memory</a:t>
            </a:r>
          </a:p>
        </p:txBody>
      </p:sp>
      <p:sp>
        <p:nvSpPr>
          <p:cNvPr id="565" name="TextBox 564"/>
          <p:cNvSpPr txBox="1"/>
          <p:nvPr/>
        </p:nvSpPr>
        <p:spPr>
          <a:xfrm>
            <a:off x="4877932" y="1234963"/>
            <a:ext cx="715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566" name="TextBox 565"/>
          <p:cNvSpPr txBox="1"/>
          <p:nvPr/>
        </p:nvSpPr>
        <p:spPr>
          <a:xfrm>
            <a:off x="4869023" y="2261539"/>
            <a:ext cx="104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chemeClr val="bg1"/>
                </a:solidFill>
              </a:rPr>
              <a:t>Address</a:t>
            </a:r>
          </a:p>
        </p:txBody>
      </p:sp>
      <p:cxnSp>
        <p:nvCxnSpPr>
          <p:cNvPr id="567" name="Straight Arrow Connector 27"/>
          <p:cNvCxnSpPr>
            <a:cxnSpLocks/>
          </p:cNvCxnSpPr>
          <p:nvPr/>
        </p:nvCxnSpPr>
        <p:spPr>
          <a:xfrm flipV="1">
            <a:off x="2548275" y="1428745"/>
            <a:ext cx="2394354" cy="1738335"/>
          </a:xfrm>
          <a:prstGeom prst="bentConnector3">
            <a:avLst>
              <a:gd name="adj1" fmla="val 9423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TextBox 581"/>
          <p:cNvSpPr txBox="1"/>
          <p:nvPr/>
        </p:nvSpPr>
        <p:spPr>
          <a:xfrm>
            <a:off x="6711301" y="2919945"/>
            <a:ext cx="6977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6383555" y="1104900"/>
            <a:ext cx="26842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let’s think about </a:t>
            </a:r>
            <a:r>
              <a:rPr lang="en-US" sz="2200" b="1" dirty="0"/>
              <a:t>why </a:t>
            </a:r>
            <a:r>
              <a:rPr lang="en-US" sz="2200" dirty="0"/>
              <a:t>these wires and multiplexers exist for these instructions: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1DED005-F7DC-A941-9767-1B5FC29FBED4}"/>
              </a:ext>
            </a:extLst>
          </p:cNvPr>
          <p:cNvSpPr txBox="1"/>
          <p:nvPr/>
        </p:nvSpPr>
        <p:spPr>
          <a:xfrm>
            <a:off x="7606625" y="2917436"/>
            <a:ext cx="847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</a:t>
            </a:r>
            <a:endParaRPr 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F25A49D-7FDE-0C4E-9684-DFB4D13F8A03}"/>
              </a:ext>
            </a:extLst>
          </p:cNvPr>
          <p:cNvSpPr txBox="1"/>
          <p:nvPr/>
        </p:nvSpPr>
        <p:spPr>
          <a:xfrm>
            <a:off x="7189807" y="3328207"/>
            <a:ext cx="6577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endParaRPr 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E60E73C-AE18-8149-A90C-A9064255ED8F}"/>
              </a:ext>
            </a:extLst>
          </p:cNvPr>
          <p:cNvSpPr txBox="1"/>
          <p:nvPr/>
        </p:nvSpPr>
        <p:spPr>
          <a:xfrm>
            <a:off x="8181418" y="3332846"/>
            <a:ext cx="6577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endParaRPr 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A6C337-F364-C044-8A42-33A22B0D480B}"/>
              </a:ext>
            </a:extLst>
          </p:cNvPr>
          <p:cNvSpPr txBox="1"/>
          <p:nvPr/>
        </p:nvSpPr>
        <p:spPr>
          <a:xfrm>
            <a:off x="6320889" y="3869232"/>
            <a:ext cx="2802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we did it all with just </a:t>
            </a:r>
            <a:r>
              <a:rPr lang="en-US" sz="2200" b="1" dirty="0"/>
              <a:t>one</a:t>
            </a:r>
            <a:r>
              <a:rPr lang="en-US" sz="2200" dirty="0"/>
              <a:t> of each major component!</a:t>
            </a:r>
          </a:p>
        </p:txBody>
      </p:sp>
    </p:spTree>
    <p:extLst>
      <p:ext uri="{BB962C8B-B14F-4D97-AF65-F5344CB8AC3E}">
        <p14:creationId xmlns:p14="http://schemas.microsoft.com/office/powerpoint/2010/main" val="4240869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 animBg="1"/>
      <p:bldP spid="29" grpId="0" animBg="1"/>
      <p:bldP spid="39" grpId="0" animBg="1"/>
      <p:bldP spid="40" grpId="0" animBg="1"/>
      <p:bldP spid="582" grpId="0"/>
      <p:bldP spid="588" grpId="0"/>
      <p:bldP spid="50" grpId="0"/>
      <p:bldP spid="51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2ECB-8A91-2543-A26C-75952CD9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Halfway there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532B4-7D7C-6445-84C5-DC3100EE6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consider this instruction.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FB9E5-6C3D-C147-8372-0290A9B55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0B90B-4BF9-6749-9DC6-866B08AA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9045C6-C0DD-2F43-9675-655508AFF259}"/>
              </a:ext>
            </a:extLst>
          </p:cNvPr>
          <p:cNvSpPr txBox="1"/>
          <p:nvPr/>
        </p:nvSpPr>
        <p:spPr>
          <a:xfrm>
            <a:off x="3290239" y="1028700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t0, t1, t2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6DB7E-AEB1-4B44-A1D1-20F6D8F9138E}"/>
              </a:ext>
            </a:extLst>
          </p:cNvPr>
          <p:cNvSpPr txBox="1"/>
          <p:nvPr/>
        </p:nvSpPr>
        <p:spPr>
          <a:xfrm>
            <a:off x="2438955" y="1700805"/>
            <a:ext cx="426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cs typeface="Consolas" panose="020B0609020204030204" pitchFamily="49" charset="0"/>
              </a:rPr>
              <a:t>what does this instruction </a:t>
            </a:r>
            <a:r>
              <a:rPr lang="en-US" sz="2200" b="1" i="1" dirty="0">
                <a:cs typeface="Consolas" panose="020B0609020204030204" pitchFamily="49" charset="0"/>
              </a:rPr>
              <a:t>do?</a:t>
            </a:r>
            <a:endParaRPr lang="en-US" sz="2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3CEBF-58D6-9E42-B4F0-5DFEACACEB43}"/>
              </a:ext>
            </a:extLst>
          </p:cNvPr>
          <p:cNvSpPr txBox="1"/>
          <p:nvPr/>
        </p:nvSpPr>
        <p:spPr>
          <a:xfrm>
            <a:off x="1257300" y="2342132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cs typeface="Consolas" panose="020B0609020204030204" pitchFamily="49" charset="0"/>
              </a:rPr>
              <a:t>what parts of the CPU </a:t>
            </a:r>
            <a:r>
              <a:rPr lang="en-US" sz="2200" dirty="0">
                <a:cs typeface="Consolas" panose="020B0609020204030204" pitchFamily="49" charset="0"/>
              </a:rPr>
              <a:t>that we’ve </a:t>
            </a:r>
            <a:r>
              <a:rPr lang="en-US" sz="2200" i="1" dirty="0">
                <a:cs typeface="Consolas" panose="020B0609020204030204" pitchFamily="49" charset="0"/>
              </a:rPr>
              <a:t>already talked about</a:t>
            </a:r>
            <a:r>
              <a:rPr lang="en-US" sz="2200" dirty="0">
                <a:cs typeface="Consolas" panose="020B0609020204030204" pitchFamily="49" charset="0"/>
              </a:rPr>
              <a:t> would be involved in making that happen?</a:t>
            </a:r>
            <a:endParaRPr lang="en-US" sz="2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441200-EB3B-B246-A9AA-ECBD9D492848}"/>
              </a:ext>
            </a:extLst>
          </p:cNvPr>
          <p:cNvSpPr txBox="1"/>
          <p:nvPr/>
        </p:nvSpPr>
        <p:spPr>
          <a:xfrm>
            <a:off x="2330920" y="3359577"/>
            <a:ext cx="4482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cs typeface="Consolas" panose="020B0609020204030204" pitchFamily="49" charset="0"/>
              </a:rPr>
              <a:t>(how might they be connected together?)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7606E3-0145-FE45-BFCA-9B5BDB4EAFEF}"/>
              </a:ext>
            </a:extLst>
          </p:cNvPr>
          <p:cNvSpPr txBox="1"/>
          <p:nvPr/>
        </p:nvSpPr>
        <p:spPr>
          <a:xfrm>
            <a:off x="1257300" y="3946136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cs typeface="Consolas" panose="020B0609020204030204" pitchFamily="49" charset="0"/>
              </a:rPr>
              <a:t>but we’re not done yet. there are some more steps to this instruction that we haven’t implemented.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30547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5FF2-23B5-F847-A147-D8B212A06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missing pieces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2E175-DA06-1A43-818B-D199F1912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now consider that instruction in the context of some others.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D24DDC-93BF-8346-A187-1FAA3689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DCEC4-0733-3246-9841-6E4F47D3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9E7A0D-A705-9D45-B46F-E51DCC4C4BE0}"/>
              </a:ext>
            </a:extLst>
          </p:cNvPr>
          <p:cNvSpPr txBox="1"/>
          <p:nvPr/>
        </p:nvSpPr>
        <p:spPr>
          <a:xfrm>
            <a:off x="287282" y="1104900"/>
            <a:ext cx="30732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t0, t1, t2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_else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t0,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_endif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63974F-3C4C-064D-88F4-7C8E15912097}"/>
              </a:ext>
            </a:extLst>
          </p:cNvPr>
          <p:cNvSpPr txBox="1"/>
          <p:nvPr/>
        </p:nvSpPr>
        <p:spPr>
          <a:xfrm>
            <a:off x="4114800" y="1104900"/>
            <a:ext cx="4164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cs typeface="Consolas" panose="020B0609020204030204" pitchFamily="49" charset="0"/>
              </a:rPr>
              <a:t>how </a:t>
            </a:r>
            <a:r>
              <a:rPr lang="en-US" sz="2200" dirty="0">
                <a:cs typeface="Consolas" panose="020B0609020204030204" pitchFamily="49" charset="0"/>
              </a:rPr>
              <a:t>are these instructions </a:t>
            </a:r>
            <a:r>
              <a:rPr lang="en-US" sz="2200" b="1" i="1" dirty="0">
                <a:cs typeface="Consolas" panose="020B0609020204030204" pitchFamily="49" charset="0"/>
              </a:rPr>
              <a:t>actually </a:t>
            </a:r>
            <a:r>
              <a:rPr lang="en-US" sz="2200" b="1" dirty="0">
                <a:cs typeface="Consolas" panose="020B0609020204030204" pitchFamily="49" charset="0"/>
              </a:rPr>
              <a:t>represented?</a:t>
            </a:r>
            <a:endParaRPr lang="en-US" sz="2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64C506-9815-9C48-8468-73B75F171607}"/>
              </a:ext>
            </a:extLst>
          </p:cNvPr>
          <p:cNvSpPr txBox="1"/>
          <p:nvPr/>
        </p:nvSpPr>
        <p:spPr>
          <a:xfrm>
            <a:off x="3245991" y="2088059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cs typeface="Consolas" panose="020B0609020204030204" pitchFamily="49" charset="0"/>
              </a:rPr>
              <a:t>how </a:t>
            </a:r>
            <a:r>
              <a:rPr lang="en-US" sz="2200" dirty="0">
                <a:cs typeface="Consolas" panose="020B0609020204030204" pitchFamily="49" charset="0"/>
              </a:rPr>
              <a:t>does the CPU </a:t>
            </a:r>
            <a:r>
              <a:rPr lang="en-US" sz="2200" b="1" dirty="0">
                <a:cs typeface="Consolas" panose="020B0609020204030204" pitchFamily="49" charset="0"/>
              </a:rPr>
              <a:t>read and “understand” </a:t>
            </a:r>
            <a:r>
              <a:rPr lang="en-US" sz="2200" dirty="0">
                <a:cs typeface="Consolas" panose="020B0609020204030204" pitchFamily="49" charset="0"/>
              </a:rPr>
              <a:t>that representation?</a:t>
            </a:r>
            <a:endParaRPr lang="en-US" sz="2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EDDCF7-7F3F-F44A-8BBE-76289AA24280}"/>
              </a:ext>
            </a:extLst>
          </p:cNvPr>
          <p:cNvSpPr txBox="1"/>
          <p:nvPr/>
        </p:nvSpPr>
        <p:spPr>
          <a:xfrm>
            <a:off x="1524000" y="301381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after </a:t>
            </a:r>
            <a:r>
              <a:rPr lang="en-US" sz="2200" dirty="0"/>
              <a:t>executing the add, </a:t>
            </a:r>
            <a:r>
              <a:rPr lang="en-US" sz="2200" b="1" dirty="0"/>
              <a:t>what do we do? how </a:t>
            </a:r>
            <a:r>
              <a:rPr lang="en-US" sz="2200" dirty="0"/>
              <a:t>does that happen?</a:t>
            </a:r>
            <a:endParaRPr lang="en-US" sz="2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CAD0D9-1A7C-684A-9274-E46065BA2AA7}"/>
              </a:ext>
            </a:extLst>
          </p:cNvPr>
          <p:cNvSpPr txBox="1"/>
          <p:nvPr/>
        </p:nvSpPr>
        <p:spPr>
          <a:xfrm>
            <a:off x="1524000" y="397541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how </a:t>
            </a:r>
            <a:r>
              <a:rPr lang="en-US" sz="2200" dirty="0"/>
              <a:t>do branches and jumps work? what do they </a:t>
            </a:r>
            <a:r>
              <a:rPr lang="en-US" sz="2200" i="1" dirty="0"/>
              <a:t>do</a:t>
            </a:r>
            <a:r>
              <a:rPr lang="en-US" sz="2200" dirty="0"/>
              <a:t> to the CPU registers?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B2AABA-6CE9-2142-999C-7D46E35C3F4B}"/>
              </a:ext>
            </a:extLst>
          </p:cNvPr>
          <p:cNvSpPr txBox="1"/>
          <p:nvPr/>
        </p:nvSpPr>
        <p:spPr>
          <a:xfrm>
            <a:off x="1524000" y="4866072"/>
            <a:ext cx="571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okay, we’ve got some work to do…</a:t>
            </a:r>
          </a:p>
        </p:txBody>
      </p:sp>
    </p:spTree>
    <p:extLst>
      <p:ext uri="{BB962C8B-B14F-4D97-AF65-F5344CB8AC3E}">
        <p14:creationId xmlns:p14="http://schemas.microsoft.com/office/powerpoint/2010/main" val="927649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Machine code and Control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024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AFDF2-3727-4641-918A-D4AB003C3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ISA: the source of all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064A0-F1B6-2D48-91B2-9ED68ED63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if you look up an instruction in an ISA, you’ll see something like this: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7F3CE6-DFDC-2C42-86A3-4AA8D250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EACE5-2A2D-EC4A-9E52-06850549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DE6B34-DB75-1241-960E-D7035A877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08" y="1001402"/>
            <a:ext cx="5904911" cy="315149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36F2FA9-4A5E-534E-B0EB-35E2121F8D66}"/>
              </a:ext>
            </a:extLst>
          </p:cNvPr>
          <p:cNvGrpSpPr/>
          <p:nvPr/>
        </p:nvGrpSpPr>
        <p:grpSpPr>
          <a:xfrm>
            <a:off x="6078259" y="1333500"/>
            <a:ext cx="2523518" cy="914400"/>
            <a:chOff x="6078259" y="1333500"/>
            <a:chExt cx="2523518" cy="914400"/>
          </a:xfrm>
        </p:grpSpPr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EFEBB74C-7DE2-524E-949B-A27795A04DDD}"/>
                </a:ext>
              </a:extLst>
            </p:cNvPr>
            <p:cNvSpPr/>
            <p:nvPr/>
          </p:nvSpPr>
          <p:spPr>
            <a:xfrm>
              <a:off x="6078259" y="1333500"/>
              <a:ext cx="228600" cy="914400"/>
            </a:xfrm>
            <a:prstGeom prst="rightBrace">
              <a:avLst>
                <a:gd name="adj1" fmla="val 4938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9442F04-05F1-3148-9C9D-8880176C828D}"/>
                </a:ext>
              </a:extLst>
            </p:cNvPr>
            <p:cNvSpPr txBox="1"/>
            <p:nvPr/>
          </p:nvSpPr>
          <p:spPr>
            <a:xfrm>
              <a:off x="6324600" y="1405979"/>
              <a:ext cx="227717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binary encoding</a:t>
              </a:r>
            </a:p>
            <a:p>
              <a:r>
                <a:rPr lang="en-US" sz="2200" dirty="0"/>
                <a:t>(machine code)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F4062BE-75ED-EC48-B1E4-6B2EDA6CBE0A}"/>
              </a:ext>
            </a:extLst>
          </p:cNvPr>
          <p:cNvGrpSpPr/>
          <p:nvPr/>
        </p:nvGrpSpPr>
        <p:grpSpPr>
          <a:xfrm>
            <a:off x="6078259" y="3082380"/>
            <a:ext cx="2523518" cy="1070513"/>
            <a:chOff x="6078259" y="1333499"/>
            <a:chExt cx="2523518" cy="1070513"/>
          </a:xfrm>
        </p:grpSpPr>
        <p:sp>
          <p:nvSpPr>
            <p:cNvPr id="11" name="Right Brace 10">
              <a:extLst>
                <a:ext uri="{FF2B5EF4-FFF2-40B4-BE49-F238E27FC236}">
                  <a16:creationId xmlns:a16="http://schemas.microsoft.com/office/drawing/2014/main" id="{36E0D1E1-E834-8647-9D1D-6AB2D29C06A4}"/>
                </a:ext>
              </a:extLst>
            </p:cNvPr>
            <p:cNvSpPr/>
            <p:nvPr/>
          </p:nvSpPr>
          <p:spPr>
            <a:xfrm>
              <a:off x="6078259" y="1333499"/>
              <a:ext cx="228600" cy="1070513"/>
            </a:xfrm>
            <a:prstGeom prst="rightBrace">
              <a:avLst>
                <a:gd name="adj1" fmla="val 4938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26E7A5-95DA-7D42-9325-EF4F8B7FDD97}"/>
                </a:ext>
              </a:extLst>
            </p:cNvPr>
            <p:cNvSpPr txBox="1"/>
            <p:nvPr/>
          </p:nvSpPr>
          <p:spPr>
            <a:xfrm>
              <a:off x="6324600" y="1652514"/>
              <a:ext cx="22771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what it does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93FE4-4E0A-F948-AE75-2B8E8DA78309}"/>
              </a:ext>
            </a:extLst>
          </p:cNvPr>
          <p:cNvGrpSpPr/>
          <p:nvPr/>
        </p:nvGrpSpPr>
        <p:grpSpPr>
          <a:xfrm>
            <a:off x="2362200" y="2324100"/>
            <a:ext cx="6221836" cy="769441"/>
            <a:chOff x="2362200" y="2324100"/>
            <a:chExt cx="6221836" cy="76944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1CC703-524E-2F42-84F8-B870BA211A39}"/>
                </a:ext>
              </a:extLst>
            </p:cNvPr>
            <p:cNvSpPr txBox="1"/>
            <p:nvPr/>
          </p:nvSpPr>
          <p:spPr>
            <a:xfrm>
              <a:off x="6306859" y="2324100"/>
              <a:ext cx="227717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how you write it in assembly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2D8D8E2-CF77-9845-A245-3869D21F4583}"/>
                </a:ext>
              </a:extLst>
            </p:cNvPr>
            <p:cNvCxnSpPr>
              <a:stCxn id="13" idx="1"/>
            </p:cNvCxnSpPr>
            <p:nvPr/>
          </p:nvCxnSpPr>
          <p:spPr>
            <a:xfrm flipH="1" flipV="1">
              <a:off x="2362200" y="2708820"/>
              <a:ext cx="3944659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CBF1CE5-0FBB-FD4E-BACB-B8620C66708C}"/>
              </a:ext>
            </a:extLst>
          </p:cNvPr>
          <p:cNvSpPr txBox="1"/>
          <p:nvPr/>
        </p:nvSpPr>
        <p:spPr>
          <a:xfrm>
            <a:off x="304800" y="4469348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tells you </a:t>
            </a:r>
            <a:r>
              <a:rPr lang="en-US" sz="2200" b="1" dirty="0"/>
              <a:t>how an assembler translates your code into binary, </a:t>
            </a:r>
            <a:r>
              <a:rPr lang="en-US" sz="2200" dirty="0"/>
              <a:t>and </a:t>
            </a:r>
            <a:r>
              <a:rPr lang="en-US" sz="2200" b="1" dirty="0"/>
              <a:t>what a CPU will </a:t>
            </a:r>
            <a:r>
              <a:rPr lang="en-US" sz="2200" b="1" i="1" dirty="0"/>
              <a:t>do</a:t>
            </a:r>
            <a:r>
              <a:rPr lang="en-US" sz="2200" b="1" dirty="0"/>
              <a:t> when it sees that binary instruction.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44702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00555-041F-ED47-B691-C1A5C048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assembler’s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4754A-34BF-6A47-BCA8-F2D6D7D5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the assembler turns </a:t>
            </a:r>
            <a:r>
              <a:rPr lang="en-US" b="1" dirty="0"/>
              <a:t>assembly language code </a:t>
            </a:r>
            <a:r>
              <a:rPr lang="en-US" dirty="0"/>
              <a:t>(written by humans)</a:t>
            </a:r>
            <a:r>
              <a:rPr lang="en-US" b="1" dirty="0"/>
              <a:t> </a:t>
            </a:r>
            <a:r>
              <a:rPr lang="en-US" dirty="0"/>
              <a:t>into </a:t>
            </a:r>
            <a:r>
              <a:rPr lang="en-US" b="1" dirty="0"/>
              <a:t>machine code </a:t>
            </a:r>
            <a:r>
              <a:rPr lang="en-US" dirty="0"/>
              <a:t>(for the CPU to read), based on the ISA.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0F58D-1F9C-FE45-85C6-106DFB4C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87689-EB5C-5949-AC92-BBFE399A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7255EA-DD22-B14C-954B-BEEDFE51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92784"/>
              </p:ext>
            </p:extLst>
          </p:nvPr>
        </p:nvGraphicFramePr>
        <p:xfrm>
          <a:off x="1067912" y="2536139"/>
          <a:ext cx="7008175" cy="817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4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4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43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43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43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03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19542"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26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25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21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20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16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15</a:t>
                      </a:r>
                      <a:endParaRPr lang="en-US" sz="15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Segoe UI" charset="0"/>
                          <a:ea typeface="Segoe UI" charset="0"/>
                          <a:cs typeface="Segoe UI" charset="0"/>
                        </a:rPr>
                        <a:t>11</a:t>
                      </a: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latin typeface="Segoe UI" charset="0"/>
                          <a:ea typeface="Segoe UI" charset="0"/>
                          <a:cs typeface="Segoe UI" charset="0"/>
                        </a:rPr>
                        <a:t>10</a:t>
                      </a: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Segoe UI" charset="0"/>
                          <a:ea typeface="Segoe UI" charset="0"/>
                          <a:cs typeface="Segoe UI" charset="0"/>
                        </a:rPr>
                        <a:t>6</a:t>
                      </a: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latin typeface="Segoe UI" charset="0"/>
                          <a:ea typeface="Segoe UI" charset="0"/>
                          <a:cs typeface="Segoe UI" charset="0"/>
                        </a:rPr>
                        <a:t>5</a:t>
                      </a:r>
                    </a:p>
                  </a:txBody>
                  <a:tcPr marL="49054" marR="49054" marT="49054" marB="4905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49054" marR="49054" marT="49054" marB="4905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000000</a:t>
                      </a:r>
                    </a:p>
                  </a:txBody>
                  <a:tcPr marL="49054" marR="49054" marT="49054" marB="4905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01001</a:t>
                      </a:r>
                    </a:p>
                  </a:txBody>
                  <a:tcPr marL="49054" marR="49054" marT="49054" marB="4905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01010</a:t>
                      </a:r>
                    </a:p>
                  </a:txBody>
                  <a:tcPr marL="49054" marR="49054" marT="49054" marB="4905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01000</a:t>
                      </a:r>
                    </a:p>
                  </a:txBody>
                  <a:tcPr marL="49054" marR="49054" marT="49054" marB="4905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</a:t>
                      </a:r>
                    </a:p>
                  </a:txBody>
                  <a:tcPr marL="49054" marR="49054" marT="49054" marB="490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100000</a:t>
                      </a:r>
                    </a:p>
                  </a:txBody>
                  <a:tcPr marL="49054" marR="49054" marT="49054" marB="49054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3EAC287-51DF-9249-90C8-F53BD1BF499A}"/>
              </a:ext>
            </a:extLst>
          </p:cNvPr>
          <p:cNvSpPr txBox="1"/>
          <p:nvPr/>
        </p:nvSpPr>
        <p:spPr>
          <a:xfrm>
            <a:off x="2913592" y="14097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t0, t1, t2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41A7B7-5C6B-8F4E-910C-23DC9D3A8EA6}"/>
              </a:ext>
            </a:extLst>
          </p:cNvPr>
          <p:cNvSpPr txBox="1"/>
          <p:nvPr/>
        </p:nvSpPr>
        <p:spPr>
          <a:xfrm>
            <a:off x="3124200" y="1901715"/>
            <a:ext cx="2657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gets encoded as</a:t>
            </a:r>
            <a:r>
              <a:rPr lang="mr-IN" sz="2200" dirty="0"/>
              <a:t>…</a:t>
            </a:r>
            <a:endParaRPr lang="en-US" sz="2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FCBD14-4D0D-D349-8D1A-BE9342797386}"/>
              </a:ext>
            </a:extLst>
          </p:cNvPr>
          <p:cNvSpPr txBox="1"/>
          <p:nvPr/>
        </p:nvSpPr>
        <p:spPr>
          <a:xfrm>
            <a:off x="304800" y="3654504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does other things, like remembering label names, assigning addresses to labels, translating label names into those addresses, laying out the data segment etc. but this is the core of it.</a:t>
            </a:r>
          </a:p>
        </p:txBody>
      </p:sp>
    </p:spTree>
    <p:extLst>
      <p:ext uri="{BB962C8B-B14F-4D97-AF65-F5344CB8AC3E}">
        <p14:creationId xmlns:p14="http://schemas.microsoft.com/office/powerpoint/2010/main" val="1848897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Why </a:t>
            </a:r>
            <a:r>
              <a:rPr lang="en-US" dirty="0"/>
              <a:t>is machine code??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computers only understand binary, not text.</a:t>
            </a:r>
          </a:p>
          <a:p>
            <a:r>
              <a:rPr lang="en-US" dirty="0"/>
              <a:t>encoding instructions as </a:t>
            </a:r>
            <a:r>
              <a:rPr lang="en-US" b="1" dirty="0"/>
              <a:t>bitfields </a:t>
            </a:r>
            <a:r>
              <a:rPr lang="en-US" dirty="0"/>
              <a:t>makes the instructions </a:t>
            </a:r>
            <a:r>
              <a:rPr lang="en-US" b="1" dirty="0"/>
              <a:t>smaller.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48405"/>
              </p:ext>
            </p:extLst>
          </p:nvPr>
        </p:nvGraphicFramePr>
        <p:xfrm>
          <a:off x="612827" y="3553158"/>
          <a:ext cx="5692138" cy="66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3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23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0679">
                <a:tc>
                  <a:txBody>
                    <a:bodyPr/>
                    <a:lstStyle/>
                    <a:p>
                      <a:r>
                        <a:rPr lang="en-US" sz="1200" dirty="0"/>
                        <a:t>31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26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25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21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20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16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15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opcode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 err="1"/>
                        <a:t>rs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 err="1"/>
                        <a:t>rt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immediate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36746"/>
              </p:ext>
            </p:extLst>
          </p:nvPr>
        </p:nvGraphicFramePr>
        <p:xfrm>
          <a:off x="612827" y="2826547"/>
          <a:ext cx="5692138" cy="66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4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4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43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43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43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43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8292">
                <a:tc>
                  <a:txBody>
                    <a:bodyPr/>
                    <a:lstStyle/>
                    <a:p>
                      <a:r>
                        <a:rPr lang="en-US" sz="1200" dirty="0"/>
                        <a:t>31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26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25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21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20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16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15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Segoe UI" charset="0"/>
                          <a:ea typeface="Segoe UI" charset="0"/>
                          <a:cs typeface="Segoe UI" charset="0"/>
                        </a:rPr>
                        <a:t>11</a:t>
                      </a: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Segoe UI" charset="0"/>
                          <a:ea typeface="Segoe UI" charset="0"/>
                          <a:cs typeface="Segoe UI" charset="0"/>
                        </a:rPr>
                        <a:t>10</a:t>
                      </a: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Segoe UI" charset="0"/>
                          <a:ea typeface="Segoe UI" charset="0"/>
                          <a:cs typeface="Segoe UI" charset="0"/>
                        </a:rPr>
                        <a:t>6</a:t>
                      </a: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Segoe UI" charset="0"/>
                          <a:ea typeface="Segoe UI" charset="0"/>
                          <a:cs typeface="Segoe UI" charset="0"/>
                        </a:rPr>
                        <a:t>5</a:t>
                      </a: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opcode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 err="1"/>
                        <a:t>rs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 err="1"/>
                        <a:t>rt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latin typeface="+mn-lt"/>
                          <a:ea typeface="Consolas" charset="0"/>
                          <a:cs typeface="Consolas" charset="0"/>
                        </a:rPr>
                        <a:t>rd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latin typeface="+mn-lt"/>
                          <a:ea typeface="Consolas" charset="0"/>
                          <a:cs typeface="Consolas" charset="0"/>
                        </a:rPr>
                        <a:t>shamt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latin typeface="+mn-lt"/>
                          <a:ea typeface="Consolas" charset="0"/>
                          <a:cs typeface="Consolas" charset="0"/>
                        </a:rPr>
                        <a:t>funct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068182"/>
              </p:ext>
            </p:extLst>
          </p:nvPr>
        </p:nvGraphicFramePr>
        <p:xfrm>
          <a:off x="612827" y="4285702"/>
          <a:ext cx="5692140" cy="66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3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763">
                <a:tc>
                  <a:txBody>
                    <a:bodyPr/>
                    <a:lstStyle/>
                    <a:p>
                      <a:r>
                        <a:rPr lang="en-US" sz="1200" dirty="0"/>
                        <a:t>31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26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25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  <a:endParaRPr lang="en-US" sz="12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0513" marR="40513" marT="40513" marB="405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opcode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target</a:t>
                      </a:r>
                      <a:endParaRPr lang="en-US" sz="21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40513" marR="40513" marT="40513" marB="4051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395" y="2839550"/>
            <a:ext cx="47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Segoe UI" charset="0"/>
                <a:ea typeface="Segoe UI" charset="0"/>
                <a:cs typeface="Segoe UI" charset="0"/>
              </a:rPr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3560280"/>
            <a:ext cx="47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Segoe UI" charset="0"/>
                <a:ea typeface="Segoe UI" charset="0"/>
                <a:cs typeface="Segoe UI" charset="0"/>
              </a:rPr>
              <a:t>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4281010"/>
            <a:ext cx="47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Segoe UI" charset="0"/>
                <a:ea typeface="Segoe UI" charset="0"/>
                <a:cs typeface="Segoe UI" charset="0"/>
              </a:rPr>
              <a:t>J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58896" y="1868371"/>
            <a:ext cx="4457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</a:t>
            </a:r>
            <a:r>
              <a:rPr lang="en-US" sz="2200" b="1" dirty="0"/>
              <a:t>opcode</a:t>
            </a:r>
            <a:r>
              <a:rPr lang="en-US" sz="2200" dirty="0"/>
              <a:t> (and </a:t>
            </a:r>
            <a:r>
              <a:rPr lang="en-US" sz="2200" b="1" dirty="0" err="1"/>
              <a:t>funct</a:t>
            </a:r>
            <a:r>
              <a:rPr lang="en-US" sz="2200" dirty="0"/>
              <a:t>) field identifies </a:t>
            </a:r>
            <a:r>
              <a:rPr lang="en-US" sz="2200" i="1" dirty="0"/>
              <a:t>which instruction</a:t>
            </a:r>
            <a:r>
              <a:rPr lang="en-US" sz="2200" dirty="0"/>
              <a:t> it is.</a:t>
            </a:r>
            <a:endParaRPr lang="en-US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2768375"/>
            <a:ext cx="2400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rd,rs,rt</a:t>
            </a:r>
            <a:endParaRPr lang="en-US" sz="22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3715974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beq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rs,rt,</a:t>
            </a:r>
            <a:r>
              <a:rPr lang="en-US" sz="2200" b="1" i="1" dirty="0" err="1">
                <a:latin typeface="Consolas" charset="0"/>
                <a:ea typeface="Consolas" charset="0"/>
                <a:cs typeface="Consolas" charset="0"/>
              </a:rPr>
              <a:t>offset</a:t>
            </a:r>
            <a:endParaRPr lang="en-US" sz="2200" b="1" i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0800" y="4408938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i="1" dirty="0">
                <a:latin typeface="Consolas" charset="0"/>
                <a:ea typeface="Consolas" charset="0"/>
                <a:cs typeface="Consolas" charset="0"/>
              </a:rPr>
              <a:t>target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9496" y="1333500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MIPS has three </a:t>
            </a:r>
            <a:r>
              <a:rPr lang="en-US" sz="2200" b="1" dirty="0"/>
              <a:t>instruction formats, </a:t>
            </a:r>
            <a:r>
              <a:rPr lang="en-US" sz="2200" dirty="0"/>
              <a:t>all 32 bits (4 bytes).</a:t>
            </a:r>
            <a:endParaRPr lang="en-US" sz="2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3107415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sll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rd,rs,shamt</a:t>
            </a:r>
            <a:endParaRPr lang="en-US" sz="22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836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41300</TotalTime>
  <Words>3033</Words>
  <Application>Microsoft Macintosh PowerPoint</Application>
  <PresentationFormat>On-screen Show (16:10)</PresentationFormat>
  <Paragraphs>566</Paragraphs>
  <Slides>31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The PC and Interconnect</vt:lpstr>
      <vt:lpstr>Class announcements</vt:lpstr>
      <vt:lpstr>What we have, What we need</vt:lpstr>
      <vt:lpstr>Halfway there</vt:lpstr>
      <vt:lpstr>The missing pieces</vt:lpstr>
      <vt:lpstr>Machine code and Control</vt:lpstr>
      <vt:lpstr>The ISA: the source of all truth</vt:lpstr>
      <vt:lpstr>The assembler’s job</vt:lpstr>
      <vt:lpstr>Why is machine code??</vt:lpstr>
      <vt:lpstr>How does it… do the thing?</vt:lpstr>
      <vt:lpstr>The control</vt:lpstr>
      <vt:lpstr>Jumps and Branches</vt:lpstr>
      <vt:lpstr>What's the next instruction?</vt:lpstr>
      <vt:lpstr>Maybe you never noticed…</vt:lpstr>
      <vt:lpstr>A matter of practicality</vt:lpstr>
      <vt:lpstr>Absolute versus Relative</vt:lpstr>
      <vt:lpstr>Correlation, not causation</vt:lpstr>
      <vt:lpstr>The PC FSM</vt:lpstr>
      <vt:lpstr>Countin' programs</vt:lpstr>
      <vt:lpstr>These boots are made for walking</vt:lpstr>
      <vt:lpstr>And that's just what they'll do</vt:lpstr>
      <vt:lpstr>Relative branches</vt:lpstr>
      <vt:lpstr>One of these days these boots are gonna… choose where to walk</vt:lpstr>
      <vt:lpstr>How do we know whether or not to branch?</vt:lpstr>
      <vt:lpstr>The Interconnect</vt:lpstr>
      <vt:lpstr>Gotta keep em separated interconnected</vt:lpstr>
      <vt:lpstr>Instruction behaviors</vt:lpstr>
      <vt:lpstr>The shinbone connects to the…</vt:lpstr>
      <vt:lpstr>PC to the left of me, ALU to the right, here I am</vt:lpstr>
      <vt:lpstr>Conjunction junction</vt:lpstr>
      <vt:lpstr>Interconnected (MIPS, not your project)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873</cp:revision>
  <cp:lastPrinted>2017-11-16T05:21:47Z</cp:lastPrinted>
  <dcterms:created xsi:type="dcterms:W3CDTF">2017-08-16T23:52:35Z</dcterms:created>
  <dcterms:modified xsi:type="dcterms:W3CDTF">2024-03-31T15:58:39Z</dcterms:modified>
</cp:coreProperties>
</file>